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64" r:id="rId5"/>
    <p:sldId id="261" r:id="rId6"/>
    <p:sldId id="258" r:id="rId7"/>
    <p:sldId id="259" r:id="rId8"/>
    <p:sldId id="260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73DA4A-BC57-49B7-BD56-43AA2A333C5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9D352D5-5592-46F0-AF8E-6569EEE8DB26}">
      <dgm:prSet custT="1"/>
      <dgm:spPr>
        <a:solidFill>
          <a:schemeClr val="accent3"/>
        </a:solidFill>
      </dgm:spPr>
      <dgm:t>
        <a:bodyPr/>
        <a:lstStyle/>
        <a:p>
          <a:r>
            <a:rPr lang="hu-HU" sz="1800" dirty="0">
              <a:latin typeface="Arial" panose="020B0604020202020204" pitchFamily="34" charset="0"/>
              <a:cs typeface="Arial" panose="020B0604020202020204" pitchFamily="34" charset="0"/>
            </a:rPr>
            <a:t>Hogyan lehetünk ún. „te” központú gondolkodással és viselkedéssel élni a szerelemben? </a:t>
          </a:r>
        </a:p>
      </dgm:t>
    </dgm:pt>
    <dgm:pt modelId="{E2CF9AEF-BF9C-4722-B2D9-B5DCB5C2107A}" type="parTrans" cxnId="{12405F9F-BE87-49A9-8A13-D6B8CFCCA1A9}">
      <dgm:prSet/>
      <dgm:spPr/>
      <dgm:t>
        <a:bodyPr/>
        <a:lstStyle/>
        <a:p>
          <a:endParaRPr lang="hu-HU"/>
        </a:p>
      </dgm:t>
    </dgm:pt>
    <dgm:pt modelId="{13070BA1-51A2-4D1C-AF0A-A8C08CA855F8}" type="sibTrans" cxnId="{12405F9F-BE87-49A9-8A13-D6B8CFCCA1A9}">
      <dgm:prSet/>
      <dgm:spPr/>
      <dgm:t>
        <a:bodyPr/>
        <a:lstStyle/>
        <a:p>
          <a:endParaRPr lang="hu-HU"/>
        </a:p>
      </dgm:t>
    </dgm:pt>
    <dgm:pt modelId="{4293C2CE-7083-4DC7-8B81-3373A7903606}">
      <dgm:prSet/>
      <dgm:spPr>
        <a:solidFill>
          <a:schemeClr val="accent2"/>
        </a:solidFill>
      </dgm:spPr>
      <dgm:t>
        <a:bodyPr/>
        <a:lstStyle/>
        <a:p>
          <a:r>
            <a:rPr lang="hu-HU" dirty="0">
              <a:latin typeface="Arial" panose="020B0604020202020204" pitchFamily="34" charset="0"/>
              <a:cs typeface="Arial" panose="020B0604020202020204" pitchFamily="34" charset="0"/>
            </a:rPr>
            <a:t>Ki mondja meg, mi a helyes?</a:t>
          </a:r>
        </a:p>
      </dgm:t>
    </dgm:pt>
    <dgm:pt modelId="{C7E6D807-E330-43CB-A83D-020A63189847}" type="parTrans" cxnId="{1D1AB8A8-BE74-4206-AADD-A85F2517A318}">
      <dgm:prSet/>
      <dgm:spPr/>
      <dgm:t>
        <a:bodyPr/>
        <a:lstStyle/>
        <a:p>
          <a:endParaRPr lang="hu-HU"/>
        </a:p>
      </dgm:t>
    </dgm:pt>
    <dgm:pt modelId="{9FC922E0-C961-4587-B962-6B20120DAB97}" type="sibTrans" cxnId="{1D1AB8A8-BE74-4206-AADD-A85F2517A318}">
      <dgm:prSet/>
      <dgm:spPr/>
      <dgm:t>
        <a:bodyPr/>
        <a:lstStyle/>
        <a:p>
          <a:endParaRPr lang="hu-HU"/>
        </a:p>
      </dgm:t>
    </dgm:pt>
    <dgm:pt modelId="{A3A61F8F-6D69-4263-8D13-CA273E7EA799}">
      <dgm:prSet/>
      <dgm:spPr/>
      <dgm:t>
        <a:bodyPr/>
        <a:lstStyle/>
        <a:p>
          <a:r>
            <a:rPr lang="hu-HU" dirty="0">
              <a:latin typeface="Arial" panose="020B0604020202020204" pitchFamily="34" charset="0"/>
              <a:cs typeface="Arial" panose="020B0604020202020204" pitchFamily="34" charset="0"/>
            </a:rPr>
            <a:t>Miért fontos a hűség és az elköteleződés egymás iránt?</a:t>
          </a:r>
        </a:p>
      </dgm:t>
    </dgm:pt>
    <dgm:pt modelId="{D44C612E-B327-4519-9C1A-A3358BCFC023}" type="parTrans" cxnId="{1BEBB176-F008-4E47-A43C-84AE566BE069}">
      <dgm:prSet/>
      <dgm:spPr/>
      <dgm:t>
        <a:bodyPr/>
        <a:lstStyle/>
        <a:p>
          <a:endParaRPr lang="hu-HU"/>
        </a:p>
      </dgm:t>
    </dgm:pt>
    <dgm:pt modelId="{60D67A9F-3ED5-4051-8B81-F14285AD91A3}" type="sibTrans" cxnId="{1BEBB176-F008-4E47-A43C-84AE566BE069}">
      <dgm:prSet/>
      <dgm:spPr/>
      <dgm:t>
        <a:bodyPr/>
        <a:lstStyle/>
        <a:p>
          <a:endParaRPr lang="hu-HU"/>
        </a:p>
      </dgm:t>
    </dgm:pt>
    <dgm:pt modelId="{E78DE92C-06B6-468A-8864-53AD7AF90319}" type="pres">
      <dgm:prSet presAssocID="{8A73DA4A-BC57-49B7-BD56-43AA2A333C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406CBC84-108B-4E88-92AF-0D258A28DBC7}" type="pres">
      <dgm:prSet presAssocID="{8A73DA4A-BC57-49B7-BD56-43AA2A333C53}" presName="Name1" presStyleCnt="0"/>
      <dgm:spPr/>
    </dgm:pt>
    <dgm:pt modelId="{2E172030-794A-460D-82CC-3230DA658D98}" type="pres">
      <dgm:prSet presAssocID="{8A73DA4A-BC57-49B7-BD56-43AA2A333C53}" presName="cycle" presStyleCnt="0"/>
      <dgm:spPr/>
    </dgm:pt>
    <dgm:pt modelId="{6B741BC5-79E1-4189-BEC7-33D8A299237A}" type="pres">
      <dgm:prSet presAssocID="{8A73DA4A-BC57-49B7-BD56-43AA2A333C53}" presName="srcNode" presStyleLbl="node1" presStyleIdx="0" presStyleCnt="3"/>
      <dgm:spPr/>
    </dgm:pt>
    <dgm:pt modelId="{18B8F45C-B30E-42A4-B95F-042DED9CD742}" type="pres">
      <dgm:prSet presAssocID="{8A73DA4A-BC57-49B7-BD56-43AA2A333C53}" presName="conn" presStyleLbl="parChTrans1D2" presStyleIdx="0" presStyleCnt="1"/>
      <dgm:spPr/>
      <dgm:t>
        <a:bodyPr/>
        <a:lstStyle/>
        <a:p>
          <a:endParaRPr lang="hu-HU"/>
        </a:p>
      </dgm:t>
    </dgm:pt>
    <dgm:pt modelId="{0B9316FD-6E83-4FDD-B5C4-701BEED7327A}" type="pres">
      <dgm:prSet presAssocID="{8A73DA4A-BC57-49B7-BD56-43AA2A333C53}" presName="extraNode" presStyleLbl="node1" presStyleIdx="0" presStyleCnt="3"/>
      <dgm:spPr/>
    </dgm:pt>
    <dgm:pt modelId="{BFB1E942-5897-4E45-A505-6A09B8DD6E10}" type="pres">
      <dgm:prSet presAssocID="{8A73DA4A-BC57-49B7-BD56-43AA2A333C53}" presName="dstNode" presStyleLbl="node1" presStyleIdx="0" presStyleCnt="3"/>
      <dgm:spPr/>
    </dgm:pt>
    <dgm:pt modelId="{E8898EEE-F8AA-48DA-B8BA-5DA0796A9DB6}" type="pres">
      <dgm:prSet presAssocID="{C9D352D5-5592-46F0-AF8E-6569EEE8DB26}" presName="text_1" presStyleLbl="node1" presStyleIdx="0" presStyleCnt="3" custScaleY="13762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0EA9AEA-5126-4B99-BAC9-01EAD9EF6E5A}" type="pres">
      <dgm:prSet presAssocID="{C9D352D5-5592-46F0-AF8E-6569EEE8DB26}" presName="accent_1" presStyleCnt="0"/>
      <dgm:spPr/>
    </dgm:pt>
    <dgm:pt modelId="{556B0B6E-AEC8-469A-B739-4FD9A76CBE94}" type="pres">
      <dgm:prSet presAssocID="{C9D352D5-5592-46F0-AF8E-6569EEE8DB26}" presName="accentRepeatNode" presStyleLbl="solidFgAcc1" presStyleIdx="0" presStyleCnt="3"/>
      <dgm:spPr/>
    </dgm:pt>
    <dgm:pt modelId="{7C7D2742-CF29-4B42-8BAF-457DF90B2D89}" type="pres">
      <dgm:prSet presAssocID="{4293C2CE-7083-4DC7-8B81-3373A7903606}" presName="text_2" presStyleLbl="node1" presStyleIdx="1" presStyleCnt="3" custLinFactNeighborX="-236" custLinFactNeighborY="-271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60C63B7-60D2-4144-A1E8-589367B17DC1}" type="pres">
      <dgm:prSet presAssocID="{4293C2CE-7083-4DC7-8B81-3373A7903606}" presName="accent_2" presStyleCnt="0"/>
      <dgm:spPr/>
    </dgm:pt>
    <dgm:pt modelId="{42FA633C-F1CA-41B8-BFDD-9848BFFCD76A}" type="pres">
      <dgm:prSet presAssocID="{4293C2CE-7083-4DC7-8B81-3373A7903606}" presName="accentRepeatNode" presStyleLbl="solidFgAcc1" presStyleIdx="1" presStyleCnt="3"/>
      <dgm:spPr/>
    </dgm:pt>
    <dgm:pt modelId="{495A8860-BCA3-43AD-81EA-AC7BF409A6D9}" type="pres">
      <dgm:prSet presAssocID="{A3A61F8F-6D69-4263-8D13-CA273E7EA79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0343E31-6593-4AE6-A550-6836F7C70836}" type="pres">
      <dgm:prSet presAssocID="{A3A61F8F-6D69-4263-8D13-CA273E7EA799}" presName="accent_3" presStyleCnt="0"/>
      <dgm:spPr/>
    </dgm:pt>
    <dgm:pt modelId="{201140FF-5D47-4632-A547-29AF5AB9FC01}" type="pres">
      <dgm:prSet presAssocID="{A3A61F8F-6D69-4263-8D13-CA273E7EA799}" presName="accentRepeatNode" presStyleLbl="solidFgAcc1" presStyleIdx="2" presStyleCnt="3"/>
      <dgm:spPr/>
    </dgm:pt>
  </dgm:ptLst>
  <dgm:cxnLst>
    <dgm:cxn modelId="{9EBDEAFA-5E91-423F-A368-BB65849F407B}" type="presOf" srcId="{13070BA1-51A2-4D1C-AF0A-A8C08CA855F8}" destId="{18B8F45C-B30E-42A4-B95F-042DED9CD742}" srcOrd="0" destOrd="0" presId="urn:microsoft.com/office/officeart/2008/layout/VerticalCurvedList"/>
    <dgm:cxn modelId="{ACFD3F73-F348-4B77-BC11-40FCE343DADF}" type="presOf" srcId="{4293C2CE-7083-4DC7-8B81-3373A7903606}" destId="{7C7D2742-CF29-4B42-8BAF-457DF90B2D89}" srcOrd="0" destOrd="0" presId="urn:microsoft.com/office/officeart/2008/layout/VerticalCurvedList"/>
    <dgm:cxn modelId="{1BEBB176-F008-4E47-A43C-84AE566BE069}" srcId="{8A73DA4A-BC57-49B7-BD56-43AA2A333C53}" destId="{A3A61F8F-6D69-4263-8D13-CA273E7EA799}" srcOrd="2" destOrd="0" parTransId="{D44C612E-B327-4519-9C1A-A3358BCFC023}" sibTransId="{60D67A9F-3ED5-4051-8B81-F14285AD91A3}"/>
    <dgm:cxn modelId="{1D1AB8A8-BE74-4206-AADD-A85F2517A318}" srcId="{8A73DA4A-BC57-49B7-BD56-43AA2A333C53}" destId="{4293C2CE-7083-4DC7-8B81-3373A7903606}" srcOrd="1" destOrd="0" parTransId="{C7E6D807-E330-43CB-A83D-020A63189847}" sibTransId="{9FC922E0-C961-4587-B962-6B20120DAB97}"/>
    <dgm:cxn modelId="{5FB9BCA4-1A0E-4AE6-922B-B1E80730ABCA}" type="presOf" srcId="{8A73DA4A-BC57-49B7-BD56-43AA2A333C53}" destId="{E78DE92C-06B6-468A-8864-53AD7AF90319}" srcOrd="0" destOrd="0" presId="urn:microsoft.com/office/officeart/2008/layout/VerticalCurvedList"/>
    <dgm:cxn modelId="{4B707DB6-9CC7-421F-B2CB-F7E8DB72C41E}" type="presOf" srcId="{C9D352D5-5592-46F0-AF8E-6569EEE8DB26}" destId="{E8898EEE-F8AA-48DA-B8BA-5DA0796A9DB6}" srcOrd="0" destOrd="0" presId="urn:microsoft.com/office/officeart/2008/layout/VerticalCurvedList"/>
    <dgm:cxn modelId="{12405F9F-BE87-49A9-8A13-D6B8CFCCA1A9}" srcId="{8A73DA4A-BC57-49B7-BD56-43AA2A333C53}" destId="{C9D352D5-5592-46F0-AF8E-6569EEE8DB26}" srcOrd="0" destOrd="0" parTransId="{E2CF9AEF-BF9C-4722-B2D9-B5DCB5C2107A}" sibTransId="{13070BA1-51A2-4D1C-AF0A-A8C08CA855F8}"/>
    <dgm:cxn modelId="{628CD75C-ED9D-44C8-90B7-569F4D48D673}" type="presOf" srcId="{A3A61F8F-6D69-4263-8D13-CA273E7EA799}" destId="{495A8860-BCA3-43AD-81EA-AC7BF409A6D9}" srcOrd="0" destOrd="0" presId="urn:microsoft.com/office/officeart/2008/layout/VerticalCurvedList"/>
    <dgm:cxn modelId="{05BF19E8-ADCD-46B3-B348-C4559AFF1662}" type="presParOf" srcId="{E78DE92C-06B6-468A-8864-53AD7AF90319}" destId="{406CBC84-108B-4E88-92AF-0D258A28DBC7}" srcOrd="0" destOrd="0" presId="urn:microsoft.com/office/officeart/2008/layout/VerticalCurvedList"/>
    <dgm:cxn modelId="{7972939A-9A8F-4AE9-A15F-CAA174251EF5}" type="presParOf" srcId="{406CBC84-108B-4E88-92AF-0D258A28DBC7}" destId="{2E172030-794A-460D-82CC-3230DA658D98}" srcOrd="0" destOrd="0" presId="urn:microsoft.com/office/officeart/2008/layout/VerticalCurvedList"/>
    <dgm:cxn modelId="{63E9F55D-69E6-4F7A-8479-65712AD5EEE9}" type="presParOf" srcId="{2E172030-794A-460D-82CC-3230DA658D98}" destId="{6B741BC5-79E1-4189-BEC7-33D8A299237A}" srcOrd="0" destOrd="0" presId="urn:microsoft.com/office/officeart/2008/layout/VerticalCurvedList"/>
    <dgm:cxn modelId="{AE853CC2-4994-4DE9-AAEB-148239F87003}" type="presParOf" srcId="{2E172030-794A-460D-82CC-3230DA658D98}" destId="{18B8F45C-B30E-42A4-B95F-042DED9CD742}" srcOrd="1" destOrd="0" presId="urn:microsoft.com/office/officeart/2008/layout/VerticalCurvedList"/>
    <dgm:cxn modelId="{DFCCC387-1F90-4DB2-939A-7C501DEEA318}" type="presParOf" srcId="{2E172030-794A-460D-82CC-3230DA658D98}" destId="{0B9316FD-6E83-4FDD-B5C4-701BEED7327A}" srcOrd="2" destOrd="0" presId="urn:microsoft.com/office/officeart/2008/layout/VerticalCurvedList"/>
    <dgm:cxn modelId="{11E6E11F-6E2F-4F2E-8FC6-328C4E6ED4B5}" type="presParOf" srcId="{2E172030-794A-460D-82CC-3230DA658D98}" destId="{BFB1E942-5897-4E45-A505-6A09B8DD6E10}" srcOrd="3" destOrd="0" presId="urn:microsoft.com/office/officeart/2008/layout/VerticalCurvedList"/>
    <dgm:cxn modelId="{02527F6A-9A89-4D28-BF34-329809B4C3F3}" type="presParOf" srcId="{406CBC84-108B-4E88-92AF-0D258A28DBC7}" destId="{E8898EEE-F8AA-48DA-B8BA-5DA0796A9DB6}" srcOrd="1" destOrd="0" presId="urn:microsoft.com/office/officeart/2008/layout/VerticalCurvedList"/>
    <dgm:cxn modelId="{E87EC3AA-1C7F-4D07-BD35-5AE79529A09E}" type="presParOf" srcId="{406CBC84-108B-4E88-92AF-0D258A28DBC7}" destId="{50EA9AEA-5126-4B99-BAC9-01EAD9EF6E5A}" srcOrd="2" destOrd="0" presId="urn:microsoft.com/office/officeart/2008/layout/VerticalCurvedList"/>
    <dgm:cxn modelId="{54E5C592-B367-4666-920B-90801B144FC2}" type="presParOf" srcId="{50EA9AEA-5126-4B99-BAC9-01EAD9EF6E5A}" destId="{556B0B6E-AEC8-469A-B739-4FD9A76CBE94}" srcOrd="0" destOrd="0" presId="urn:microsoft.com/office/officeart/2008/layout/VerticalCurvedList"/>
    <dgm:cxn modelId="{BBAB227E-1AEF-4A0C-BC83-1A519A2E3F4F}" type="presParOf" srcId="{406CBC84-108B-4E88-92AF-0D258A28DBC7}" destId="{7C7D2742-CF29-4B42-8BAF-457DF90B2D89}" srcOrd="3" destOrd="0" presId="urn:microsoft.com/office/officeart/2008/layout/VerticalCurvedList"/>
    <dgm:cxn modelId="{894FFFB6-65F8-4896-8973-9C4553D69F41}" type="presParOf" srcId="{406CBC84-108B-4E88-92AF-0D258A28DBC7}" destId="{260C63B7-60D2-4144-A1E8-589367B17DC1}" srcOrd="4" destOrd="0" presId="urn:microsoft.com/office/officeart/2008/layout/VerticalCurvedList"/>
    <dgm:cxn modelId="{C30CACED-4A2A-4949-83AB-AFFEB41DB5D5}" type="presParOf" srcId="{260C63B7-60D2-4144-A1E8-589367B17DC1}" destId="{42FA633C-F1CA-41B8-BFDD-9848BFFCD76A}" srcOrd="0" destOrd="0" presId="urn:microsoft.com/office/officeart/2008/layout/VerticalCurvedList"/>
    <dgm:cxn modelId="{AFF6347E-FAE0-4A74-8987-27FE3FACAA74}" type="presParOf" srcId="{406CBC84-108B-4E88-92AF-0D258A28DBC7}" destId="{495A8860-BCA3-43AD-81EA-AC7BF409A6D9}" srcOrd="5" destOrd="0" presId="urn:microsoft.com/office/officeart/2008/layout/VerticalCurvedList"/>
    <dgm:cxn modelId="{BEB86E3B-D38D-42EE-B12C-59008ECF7A1B}" type="presParOf" srcId="{406CBC84-108B-4E88-92AF-0D258A28DBC7}" destId="{A0343E31-6593-4AE6-A550-6836F7C70836}" srcOrd="6" destOrd="0" presId="urn:microsoft.com/office/officeart/2008/layout/VerticalCurvedList"/>
    <dgm:cxn modelId="{5296B3CA-CE16-4BB1-8ACB-624B2D61E3E8}" type="presParOf" srcId="{A0343E31-6593-4AE6-A550-6836F7C70836}" destId="{201140FF-5D47-4632-A547-29AF5AB9FC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8F45C-B30E-42A4-B95F-042DED9CD742}">
      <dsp:nvSpPr>
        <dsp:cNvPr id="0" name=""/>
        <dsp:cNvSpPr/>
      </dsp:nvSpPr>
      <dsp:spPr>
        <a:xfrm>
          <a:off x="-4094855" y="-628473"/>
          <a:ext cx="4879469" cy="4879469"/>
        </a:xfrm>
        <a:prstGeom prst="blockArc">
          <a:avLst>
            <a:gd name="adj1" fmla="val 18900000"/>
            <a:gd name="adj2" fmla="val 2700000"/>
            <a:gd name="adj3" fmla="val 443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98EEE-F8AA-48DA-B8BA-5DA0796A9DB6}">
      <dsp:nvSpPr>
        <dsp:cNvPr id="0" name=""/>
        <dsp:cNvSpPr/>
      </dsp:nvSpPr>
      <dsp:spPr>
        <a:xfrm>
          <a:off x="504582" y="225965"/>
          <a:ext cx="4647243" cy="997077"/>
        </a:xfrm>
        <a:prstGeom prst="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07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>
              <a:latin typeface="Arial" panose="020B0604020202020204" pitchFamily="34" charset="0"/>
              <a:cs typeface="Arial" panose="020B0604020202020204" pitchFamily="34" charset="0"/>
            </a:rPr>
            <a:t>Hogyan lehetünk ún. „te” központú gondolkodással és viselkedéssel élni a szerelemben? </a:t>
          </a:r>
        </a:p>
      </dsp:txBody>
      <dsp:txXfrm>
        <a:off x="504582" y="225965"/>
        <a:ext cx="4647243" cy="997077"/>
      </dsp:txXfrm>
    </dsp:sp>
    <dsp:sp modelId="{556B0B6E-AEC8-469A-B739-4FD9A76CBE94}">
      <dsp:nvSpPr>
        <dsp:cNvPr id="0" name=""/>
        <dsp:cNvSpPr/>
      </dsp:nvSpPr>
      <dsp:spPr>
        <a:xfrm>
          <a:off x="51767" y="271689"/>
          <a:ext cx="905630" cy="9056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D2742-CF29-4B42-8BAF-457DF90B2D89}">
      <dsp:nvSpPr>
        <dsp:cNvPr id="0" name=""/>
        <dsp:cNvSpPr/>
      </dsp:nvSpPr>
      <dsp:spPr>
        <a:xfrm>
          <a:off x="757594" y="1429360"/>
          <a:ext cx="4383885" cy="724504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07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>
              <a:latin typeface="Arial" panose="020B0604020202020204" pitchFamily="34" charset="0"/>
              <a:cs typeface="Arial" panose="020B0604020202020204" pitchFamily="34" charset="0"/>
            </a:rPr>
            <a:t>Ki mondja meg, mi a helyes?</a:t>
          </a:r>
        </a:p>
      </dsp:txBody>
      <dsp:txXfrm>
        <a:off x="757594" y="1429360"/>
        <a:ext cx="4383885" cy="724504"/>
      </dsp:txXfrm>
    </dsp:sp>
    <dsp:sp modelId="{42FA633C-F1CA-41B8-BFDD-9848BFFCD76A}">
      <dsp:nvSpPr>
        <dsp:cNvPr id="0" name=""/>
        <dsp:cNvSpPr/>
      </dsp:nvSpPr>
      <dsp:spPr>
        <a:xfrm>
          <a:off x="315125" y="1358445"/>
          <a:ext cx="905630" cy="9056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A8860-BCA3-43AD-81EA-AC7BF409A6D9}">
      <dsp:nvSpPr>
        <dsp:cNvPr id="0" name=""/>
        <dsp:cNvSpPr/>
      </dsp:nvSpPr>
      <dsp:spPr>
        <a:xfrm>
          <a:off x="504582" y="2535765"/>
          <a:ext cx="4647243" cy="7245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075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>
              <a:latin typeface="Arial" panose="020B0604020202020204" pitchFamily="34" charset="0"/>
              <a:cs typeface="Arial" panose="020B0604020202020204" pitchFamily="34" charset="0"/>
            </a:rPr>
            <a:t>Miért fontos a hűség és az elköteleződés egymás iránt?</a:t>
          </a:r>
        </a:p>
      </dsp:txBody>
      <dsp:txXfrm>
        <a:off x="504582" y="2535765"/>
        <a:ext cx="4647243" cy="724504"/>
      </dsp:txXfrm>
    </dsp:sp>
    <dsp:sp modelId="{201140FF-5D47-4632-A547-29AF5AB9FC01}">
      <dsp:nvSpPr>
        <dsp:cNvPr id="0" name=""/>
        <dsp:cNvSpPr/>
      </dsp:nvSpPr>
      <dsp:spPr>
        <a:xfrm>
          <a:off x="51767" y="2445202"/>
          <a:ext cx="905630" cy="9056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ixabay.com/h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Erkölcs a szerelemben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831736" y="3944981"/>
            <a:ext cx="6815669" cy="1045029"/>
          </a:xfrm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Hogyan éljük meg a szerelmet?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szerelem etikája – Hogyan szeress jól?</a:t>
            </a:r>
          </a:p>
        </p:txBody>
      </p:sp>
    </p:spTree>
    <p:extLst>
      <p:ext uri="{BB962C8B-B14F-4D97-AF65-F5344CB8AC3E}">
        <p14:creationId xmlns:p14="http://schemas.microsoft.com/office/powerpoint/2010/main" val="215535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Egyéni reflexió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1"/>
            <a:ext cx="7230290" cy="3765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Feladat variánsok: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Írj egy levelet a „jövőbeli önmagadnak”: milyen szerelmi kapcsolatban szeretnél élni összevetve a mai órán tanultakkal!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Válaszd ki a kedvenc vagy az ezen az órán hallott/olvasott Igeverset a szeretetről, és írd le, miért fontos neked!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Néhány szóban jellemezd, mit jelent számodra most az „etikus szerelem”!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217461" y="2912660"/>
            <a:ext cx="4096195" cy="272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13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Források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755092"/>
          </a:xfrm>
        </p:spPr>
        <p:txBody>
          <a:bodyPr/>
          <a:lstStyle/>
          <a:p>
            <a:r>
              <a:rPr lang="hu-HU" dirty="0"/>
              <a:t>Képek forrása: </a:t>
            </a:r>
            <a:r>
              <a:rPr lang="hu-HU" dirty="0">
                <a:hlinkClick r:id="rId2"/>
              </a:rPr>
              <a:t>https://pixabay.com/hu/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9540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Kulcsfogalmak a témához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629989"/>
            <a:ext cx="9601196" cy="3962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/>
              <a:t>1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 A témához kapcsolódó kulcsfogalmakat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tekintsük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át és határozzuk meg a jelentésüket minél pontosabban!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adott szavakhoz készítsünk rövid frappáns szócikkeket, amelyekkel mindenki egyet ért:</a:t>
            </a:r>
          </a:p>
          <a:p>
            <a:r>
              <a:rPr lang="hu-HU" b="1" i="1" dirty="0">
                <a:latin typeface="Arial" panose="020B0604020202020204" pitchFamily="34" charset="0"/>
                <a:cs typeface="Arial" panose="020B0604020202020204" pitchFamily="34" charset="0"/>
              </a:rPr>
              <a:t>felelősség, </a:t>
            </a:r>
          </a:p>
          <a:p>
            <a:r>
              <a:rPr lang="hu-HU" b="1" i="1" dirty="0">
                <a:latin typeface="Arial" panose="020B0604020202020204" pitchFamily="34" charset="0"/>
                <a:cs typeface="Arial" panose="020B0604020202020204" pitchFamily="34" charset="0"/>
              </a:rPr>
              <a:t>önismeret, </a:t>
            </a:r>
          </a:p>
          <a:p>
            <a:r>
              <a:rPr lang="hu-HU" b="1" i="1" dirty="0">
                <a:latin typeface="Arial" panose="020B0604020202020204" pitchFamily="34" charset="0"/>
                <a:cs typeface="Arial" panose="020B0604020202020204" pitchFamily="34" charset="0"/>
              </a:rPr>
              <a:t>tisztaság, </a:t>
            </a:r>
          </a:p>
          <a:p>
            <a:r>
              <a:rPr lang="hu-HU" b="1" i="1" dirty="0">
                <a:latin typeface="Arial" panose="020B0604020202020204" pitchFamily="34" charset="0"/>
                <a:cs typeface="Arial" panose="020B0604020202020204" pitchFamily="34" charset="0"/>
              </a:rPr>
              <a:t>hűség, </a:t>
            </a:r>
          </a:p>
          <a:p>
            <a:r>
              <a:rPr lang="hu-HU" b="1" i="1" dirty="0">
                <a:latin typeface="Arial" panose="020B0604020202020204" pitchFamily="34" charset="0"/>
                <a:cs typeface="Arial" panose="020B0604020202020204" pitchFamily="34" charset="0"/>
              </a:rPr>
              <a:t>szeretet,</a:t>
            </a:r>
          </a:p>
          <a:p>
            <a:r>
              <a:rPr lang="hu-HU" b="1" i="1" dirty="0">
                <a:latin typeface="Arial" panose="020B0604020202020204" pitchFamily="34" charset="0"/>
                <a:cs typeface="Arial" panose="020B0604020202020204" pitchFamily="34" charset="0"/>
              </a:rPr>
              <a:t>szerelem,</a:t>
            </a:r>
          </a:p>
          <a:p>
            <a:r>
              <a:rPr lang="hu-HU" b="1" i="1" dirty="0">
                <a:latin typeface="Arial" panose="020B0604020202020204" pitchFamily="34" charset="0"/>
                <a:cs typeface="Arial" panose="020B0604020202020204" pitchFamily="34" charset="0"/>
              </a:rPr>
              <a:t>elköteleződés.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 Beszéljétek meg, hogy miért fontosak ezek egy kapcsolatban!</a:t>
            </a:r>
          </a:p>
        </p:txBody>
      </p:sp>
    </p:spTree>
    <p:extLst>
      <p:ext uri="{BB962C8B-B14F-4D97-AF65-F5344CB8AC3E}">
        <p14:creationId xmlns:p14="http://schemas.microsoft.com/office/powerpoint/2010/main" val="184943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90211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Beszélgetés párokban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2" y="2586446"/>
            <a:ext cx="5366655" cy="36329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David Hume felvilágosodás korabeli skót író, filozófus így vélekedik a szerelemről: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„A szerelem az emberi szenvedélyek királynője.”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Véleménye szerint nem a józan ész, hanem az érzelmek – mint a szeretet, vágy, együttérzés – irányítják a döntéseinket.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Mit gondolsz az idézetről és a véleményéről? Oszd meg nézeteidet a padtársaddal!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8676" y="2516777"/>
            <a:ext cx="4628254" cy="370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71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Dolgozzatok csoportban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6023" y="2556931"/>
            <a:ext cx="6252755" cy="3730657"/>
          </a:xfrm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Alkossatok külön fiú és lány csoportokat, majd egy nagy papírra készítsetek két oszlopot és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gyűjtsétek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össze, szerintetek mit várnak a fiúk és a lányok egy szerelmi kapcsolattól?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Ha elkészült, mutassátok meg egymásnak a táblázatot. Majd hasonlítsátok össze az állításokat, miben volt hasonló, és miben voltak a legszembetűnőbb különbségek?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447" y="2556931"/>
            <a:ext cx="4634240" cy="308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8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Erkölcs és szerelem kapcsolata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3771" y="2556931"/>
            <a:ext cx="5416732" cy="3643571"/>
          </a:xfrm>
        </p:spPr>
        <p:txBody>
          <a:bodyPr>
            <a:normAutofit fontScale="92500" lnSpcReduction="2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 köze a kettőnek egymáshoz?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Sokan állítják, hogy a szerelem szabad, mi szükség van akkor erkölcsre? </a:t>
            </a:r>
          </a:p>
          <a:p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„Szerelmesek leszünk, nem tehetünk ellene semmit…”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Te mit gondolsz erről?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Hogyan lehet etikusan megélni a szerelmet mai fiatalként?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Adjatok tippeket az erkölcsös szerelemhez!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320" y="2556932"/>
            <a:ext cx="4833699" cy="322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6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07628"/>
          </a:xfrm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Mit gondolsz?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452429"/>
            <a:ext cx="9601196" cy="3318936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 a különbség és a hasonlóság a szerelem és a szeretet között?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Feladat: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Az itt látható táblázat segítségével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gyűjtsetek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kisebb csoportokban 4-4 hasonlóságot és különbséget a szerelem, szeretet között! Majd beszéljétek meg közösen az eredményeket!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586507"/>
              </p:ext>
            </p:extLst>
          </p:nvPr>
        </p:nvGraphicFramePr>
        <p:xfrm>
          <a:off x="2188753" y="4371704"/>
          <a:ext cx="8128000" cy="2169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5377934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49755763"/>
                    </a:ext>
                  </a:extLst>
                </a:gridCol>
              </a:tblGrid>
              <a:tr h="685801"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Hasonlóságok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Különbségek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260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810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1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65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322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617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5140" y="88485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szerelem ajándék és felelősség,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ezért becsüld meg!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5140" y="2499360"/>
            <a:ext cx="6707776" cy="3701143"/>
          </a:xfrm>
        </p:spPr>
        <p:txBody>
          <a:bodyPr>
            <a:normAutofit fontScale="92500" lnSpcReduction="1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modul kiemeli, hogy Isten teremtési rendje szerint a férfi és a nő egymásnak adatott (1Móz 2,18–24)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szerelem tehát nem birtoklás, hanem egyenrangú kapcsolat.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önátadást tanulni is kell és felelősséggel kell gondolkodni róla. 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Feladat: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Fogalmazd meg 1 mondatban: Mit jelent számodra a felelősség és odaadás egy  kapcsolatban?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634" y="2008792"/>
            <a:ext cx="3135086" cy="470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58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505098"/>
            <a:ext cx="9601196" cy="1532708"/>
          </a:xfrm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szeretet arcainak meghatározása 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100" dirty="0">
                <a:latin typeface="Arial" panose="020B0604020202020204" pitchFamily="34" charset="0"/>
                <a:cs typeface="Arial" panose="020B0604020202020204" pitchFamily="34" charset="0"/>
              </a:rPr>
              <a:t>(agapé, </a:t>
            </a:r>
            <a:r>
              <a:rPr lang="hu-HU" sz="3100" dirty="0" err="1">
                <a:latin typeface="Arial" panose="020B0604020202020204" pitchFamily="34" charset="0"/>
                <a:cs typeface="Arial" panose="020B0604020202020204" pitchFamily="34" charset="0"/>
              </a:rPr>
              <a:t>erosz</a:t>
            </a:r>
            <a:r>
              <a:rPr lang="hu-HU" sz="3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3100" dirty="0" err="1">
                <a:latin typeface="Arial" panose="020B0604020202020204" pitchFamily="34" charset="0"/>
                <a:cs typeface="Arial" panose="020B0604020202020204" pitchFamily="34" charset="0"/>
              </a:rPr>
              <a:t>philia</a:t>
            </a:r>
            <a:r>
              <a:rPr lang="hu-HU" sz="3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78108"/>
          </a:xfrm>
        </p:spPr>
        <p:txBody>
          <a:bodyPr>
            <a:normAutofit fontScale="92500" lnSpcReduction="10000"/>
          </a:bodyPr>
          <a:lstStyle/>
          <a:p>
            <a:r>
              <a:rPr lang="hu-HU" smtClean="0">
                <a:latin typeface="Arial" panose="020B0604020202020204" pitchFamily="34" charset="0"/>
                <a:cs typeface="Arial" panose="020B0604020202020204" pitchFamily="34" charset="0"/>
              </a:rPr>
              <a:t>Az Újszövetség</a:t>
            </a:r>
            <a:r>
              <a:rPr lang="hu-HU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három féle kifejezést is használ a szeretet szóra.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Cél: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felismerni a szerelem, barátság, testvéri és isteni szeretet közti különbséget, hasonlóságot. 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Fogalom meghatározás: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Igék alapján </a:t>
            </a:r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1Kor 13, Ef 5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1–2, 1Jn 4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7–12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csoportokban határozzuk meg a jellemzőket!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Próbáljunk különböző mai szituációkban is beazonosítani és megmutatni a szeretet különböző arcait. Egy-egy eljátszott szituáció után a hittancsoport adjon tippeket, vajon a szeretet-arcai közül, melyik típus jelenik meg!</a:t>
            </a:r>
          </a:p>
        </p:txBody>
      </p:sp>
    </p:spTree>
    <p:extLst>
      <p:ext uri="{BB962C8B-B14F-4D97-AF65-F5344CB8AC3E}">
        <p14:creationId xmlns:p14="http://schemas.microsoft.com/office/powerpoint/2010/main" val="1768193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12820" y="102785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Beszélgessünk 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isteni szeretet (agapé) jellemzőiről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864" y="2556932"/>
            <a:ext cx="5425439" cy="37480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modul szerint az isteni szeretet: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feltétlen elfogadás (akkor is, ha öreg és beteg lesz);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feltétlen odaadás (életét adja...);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független a hangulattól és az érzelmektől – TETT;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független a másik viselkedésétől és a viszont szeretetétől is;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nem „én”-, hanem „te”-központú, és ezért személyes.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00721354"/>
              </p:ext>
            </p:extLst>
          </p:nvPr>
        </p:nvGraphicFramePr>
        <p:xfrm>
          <a:off x="6364943" y="2481944"/>
          <a:ext cx="5200040" cy="3622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3768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130</TotalTime>
  <Words>557</Words>
  <Application>Microsoft Office PowerPoint</Application>
  <PresentationFormat>Szélesvásznú</PresentationFormat>
  <Paragraphs>61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Organikus</vt:lpstr>
      <vt:lpstr>Erkölcs a szerelemben </vt:lpstr>
      <vt:lpstr>Kulcsfogalmak a témához </vt:lpstr>
      <vt:lpstr>Beszélgetés párokban </vt:lpstr>
      <vt:lpstr>Dolgozzatok csoportban </vt:lpstr>
      <vt:lpstr>Erkölcs és szerelem kapcsolata </vt:lpstr>
      <vt:lpstr>Mit gondolsz? </vt:lpstr>
      <vt:lpstr>A szerelem ajándék és felelősség, ezért becsüld meg! </vt:lpstr>
      <vt:lpstr>A szeretet arcainak meghatározása  (agapé, erosz, philia)</vt:lpstr>
      <vt:lpstr>Beszélgessünk  az isteni szeretet (agapé) jellemzőiről </vt:lpstr>
      <vt:lpstr>Egyéni reflexió</vt:lpstr>
      <vt:lpstr>Források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Erkölcs a szerelemben</dc:title>
  <dc:creator>Csőri-Czinkos Gergő</dc:creator>
  <cp:lastModifiedBy>Csőri-Czinkos Gergő</cp:lastModifiedBy>
  <cp:revision>28</cp:revision>
  <dcterms:created xsi:type="dcterms:W3CDTF">2025-10-16T10:27:59Z</dcterms:created>
  <dcterms:modified xsi:type="dcterms:W3CDTF">2025-10-19T06:11:01Z</dcterms:modified>
</cp:coreProperties>
</file>