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67" r:id="rId5"/>
    <p:sldId id="1070" r:id="rId6"/>
    <p:sldId id="1055" r:id="rId7"/>
    <p:sldId id="275" r:id="rId8"/>
    <p:sldId id="1061" r:id="rId9"/>
    <p:sldId id="1062" r:id="rId10"/>
    <p:sldId id="294" r:id="rId11"/>
    <p:sldId id="1063" r:id="rId12"/>
    <p:sldId id="1058" r:id="rId13"/>
    <p:sldId id="1059" r:id="rId14"/>
    <p:sldId id="1068" r:id="rId15"/>
    <p:sldId id="1066" r:id="rId16"/>
    <p:sldId id="1064" r:id="rId17"/>
    <p:sldId id="1069" r:id="rId18"/>
    <p:sldId id="1067" r:id="rId19"/>
    <p:sldId id="272" r:id="rId20"/>
    <p:sldId id="271" r:id="rId21"/>
  </p:sldIdLst>
  <p:sldSz cx="12192000" cy="6858000"/>
  <p:notesSz cx="6858000" cy="9144000"/>
  <p:defaultTextStyle>
    <a:defPPr rtl="0">
      <a:defRPr lang="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5713" autoAdjust="0"/>
  </p:normalViewPr>
  <p:slideViewPr>
    <p:cSldViewPr snapToGrid="0">
      <p:cViewPr varScale="1">
        <p:scale>
          <a:sx n="103" d="100"/>
          <a:sy n="103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81418C4-22FD-4352-8451-6B7EEE2AD120}" type="datetime1">
              <a:rPr lang="hu-HU" smtClean="0"/>
              <a:t>2025. 05. 19.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6F79B2A-BF25-4862-8EEB-C1ACE5554C1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7355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9C38C-46A1-49BC-A836-83A1BCB4B54C}" type="datetime1">
              <a:rPr lang="hu-HU" smtClean="0"/>
              <a:pPr/>
              <a:t>2025. 05. 19.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2B46F2B-1084-40BA-9F0A-B1F6847335C5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81207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B46F2B-1084-40BA-9F0A-B1F6847335C5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825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abadkézi sokszög 6" title="cakkozott kör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0"/>
              <a:t>Kattintson ide az alcím mintájának szerkesztéséhez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876FFD32-88CA-4DA5-94D0-751BA362C3ED}" type="datetime1">
              <a:rPr lang="hu-HU" noProof="0" smtClean="0"/>
              <a:t>2025. 05. 19.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13" name="Téglalap 12" title="bal oldali szegély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FE7889-C9A7-4543-94B9-844EC326D5B1}" type="datetime1">
              <a:rPr lang="hu-HU" noProof="0" smtClean="0"/>
              <a:t>2025. 05. 19.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4D4168-0937-4575-BA7C-74C4BC604238}" type="datetime1">
              <a:rPr lang="hu-HU" noProof="0" smtClean="0"/>
              <a:t>2025. 05. 19.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F42CC6-3107-442F-96C1-D5F0CAEA699B}" type="datetime1">
              <a:rPr lang="hu-HU" noProof="0" smtClean="0"/>
              <a:t>2025. 05. 19.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5EDB341-038E-4891-9EAB-9C006351033C}" type="datetime1">
              <a:rPr lang="hu-HU" noProof="0" smtClean="0"/>
              <a:t>2025. 05. 19.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grpSp>
        <p:nvGrpSpPr>
          <p:cNvPr id="7" name="Csoport 6" title="bal oldali cakkozott alakzat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Szabadkézi sokszög 6" title="bal oldali cakkozott alakzat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Szabadkézi sokszög 11" title="bal oldali cakkozott vonal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280321-6716-429F-AA23-EF647B4011B6}" type="datetime1">
              <a:rPr lang="hu-HU" noProof="0" smtClean="0"/>
              <a:t>2025. 05. 19.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EE7BBA-04E4-4D80-A1A2-AD71D9448796}" type="datetime1">
              <a:rPr lang="hu-HU" noProof="0" smtClean="0"/>
              <a:t>2025. 05. 19.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20D300-6FD6-4103-8D37-941945CB0ADC}" type="datetime1">
              <a:rPr lang="hu-HU" noProof="0" smtClean="0"/>
              <a:t>2025. 05. 19.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D19D5E-108D-4657-A034-8AB4009A3817}" type="datetime1">
              <a:rPr lang="hu-HU" noProof="0" smtClean="0"/>
              <a:t>2025. 05. 19.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zabadkézi sokszög 11" title="jobb oldali cakkozott háttéralakzat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51A93732-B105-45AC-AFD0-4EE9A7D55015}" type="datetime1">
              <a:rPr lang="hu-HU" noProof="0" smtClean="0"/>
              <a:t>2025. 05. 19.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8" name="Téglalap 7" title="bal oldali szegély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őrzője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11" name="Szabadkézi sokszög 11" title="jobb oldali cakkozott háttéralakzat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Téglalap 11" title="bal oldali szegély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491FB59C-E62E-407C-9A4C-3EBF6434BF6F}" type="datetime1">
              <a:rPr lang="hu-HU" noProof="0" smtClean="0"/>
              <a:t>2025. 05. 19.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D9DF8E3E-3443-41A0-A6B7-2C091458688F}" type="datetime1">
              <a:rPr lang="hu-HU" noProof="0" smtClean="0"/>
              <a:t>2025. 05. 19.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11" name="Szabadkézi sokszög 6" title="Bal oldali cakkozott szegély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Téglalap 11" title="jobb oldali szegély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bibliamindenkie.hu/uj/PRO/29" TargetMode="External"/><Relationship Id="rId2" Type="http://schemas.openxmlformats.org/officeDocument/2006/relationships/hyperlink" Target="https://abibliamindenkie.hu/uj/PSA/2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xels.com/hu-hu/" TargetMode="External"/><Relationship Id="rId4" Type="http://schemas.openxmlformats.org/officeDocument/2006/relationships/hyperlink" Target="https://gyermekut.hu/szuloknek/a-csalad-mint-hatterorsza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yermekut.hu/szuloknek/a-csalad-mint-hatterorsza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36A1A43-B750-4259-AA02-68777493B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003" y="954923"/>
            <a:ext cx="5875694" cy="2739999"/>
          </a:xfrm>
        </p:spPr>
        <p:txBody>
          <a:bodyPr rtlCol="0">
            <a:normAutofit/>
          </a:bodyPr>
          <a:lstStyle/>
          <a:p>
            <a:r>
              <a:rPr lang="hu-HU" sz="4000" spc="0" dirty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br>
              <a:rPr lang="hu-HU" sz="4000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cap="none" spc="0" dirty="0">
                <a:latin typeface="Arial" panose="020B0604020202020204" pitchFamily="34" charset="0"/>
                <a:cs typeface="Arial" panose="020B0604020202020204" pitchFamily="34" charset="0"/>
              </a:rPr>
              <a:t>Mi és mások:</a:t>
            </a:r>
            <a:br>
              <a:rPr lang="hu-HU" sz="4000" cap="none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4000" cap="none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cap="none" spc="0" dirty="0">
                <a:latin typeface="Arial" panose="020B0604020202020204" pitchFamily="34" charset="0"/>
                <a:cs typeface="Arial" panose="020B0604020202020204" pitchFamily="34" charset="0"/>
              </a:rPr>
              <a:t>Élet a családban</a:t>
            </a:r>
            <a:endParaRPr lang="hu-HU" sz="4000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1F61DBF-2C3F-4F06-BAE0-5C6A7317D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158" y="5572664"/>
            <a:ext cx="5877385" cy="841803"/>
          </a:xfrm>
        </p:spPr>
        <p:txBody>
          <a:bodyPr rtlCol="0">
            <a:normAutofit/>
          </a:bodyPr>
          <a:lstStyle/>
          <a:p>
            <a:pPr rtl="0"/>
            <a:r>
              <a:rPr lang="hu-HU" b="0" cap="none" spc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szülők tisztelete</a:t>
            </a:r>
          </a:p>
        </p:txBody>
      </p:sp>
      <p:sp>
        <p:nvSpPr>
          <p:cNvPr id="19" name="Szabadkézi alakzat: Alakzat 18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u-HU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3E50794B-64A0-4A5C-A042-8E56399B6649}"/>
              </a:ext>
            </a:extLst>
          </p:cNvPr>
          <p:cNvSpPr/>
          <p:nvPr/>
        </p:nvSpPr>
        <p:spPr>
          <a:xfrm>
            <a:off x="230155" y="445090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46936" y="432667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„Tiszteld atyádat és anyádat, hogy hosszú ideig élj azon a földön, amelyet az Úr, a te Istened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ád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tenéked!” </a:t>
            </a:r>
          </a:p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2Móz 20,12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093" y="1548392"/>
            <a:ext cx="4403137" cy="429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7936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84C7ED-B9A6-4D62-A38D-018278E8B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cap="none" dirty="0">
                <a:latin typeface="Arial" panose="020B0604020202020204" pitchFamily="34" charset="0"/>
                <a:cs typeface="Arial" panose="020B0604020202020204" pitchFamily="34" charset="0"/>
              </a:rPr>
              <a:t>Elengedem – Istenre bízom – átadom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E6F451-032D-4831-B7D6-E4F3F8245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020" y="2131782"/>
            <a:ext cx="5465618" cy="2748128"/>
          </a:xfrm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Mindenki kap egy kis papírlapot. Ráírhatjátok azt, amitől el szeretnének búcsúzni (személy, élmény, rossz érzés stb.)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Ezeket egy közös „búcsú kosárba” helyezhetitek, vagy egy kis „imadobozba".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Lezárás: közös ima – „Uram, Rád bízom, amit nehéz tovább vinnem...”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45964AD-3923-4AF2-ACF0-22B42176B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C18D2A-223E-4971-B71A-B4325CED5FDD}" type="datetime1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t>2025. 05. 19.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4FE55CD-0DBE-4ECF-B6B5-E4FA2DAE0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D2A2FFA-06E7-42FC-85ED-967583025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0136">
            <a:off x="8163968" y="3121593"/>
            <a:ext cx="2770909" cy="191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3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11227C-E9EF-47FD-ACC0-96A2A3AE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485022"/>
            <a:ext cx="10178322" cy="793272"/>
          </a:xfrm>
        </p:spPr>
        <p:txBody>
          <a:bodyPr/>
          <a:lstStyle/>
          <a:p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Családi emlékpercek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1E40EAE-D68B-4742-9AC7-8DAB3F4F0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890" y="1903445"/>
            <a:ext cx="4575110" cy="2547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Beszélgessetek a következő kérdésekről!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„Mit tanultam nagyitól, nagypapától?” 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Melyek azok az értékek, amelyeket a nagyszülőimtől kaptam és tovább is viszek? 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7C25DEC-E46B-40C3-B5C6-BFF6935E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11</a:t>
            </a:fld>
            <a:endParaRPr lang="hu-HU" noProof="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4D2B01F-A589-4596-8B03-81D447F1E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912" y="1903445"/>
            <a:ext cx="26670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4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Családi imalisták készítése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1678" y="1621973"/>
            <a:ext cx="4855208" cy="4573306"/>
          </a:xfrm>
        </p:spPr>
        <p:txBody>
          <a:bodyPr/>
          <a:lstStyle/>
          <a:p>
            <a:pPr marL="0" indent="0">
              <a:buNone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Cél: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Imádságban hordozni a családtagokat.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Feladat: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Készítsetek egy listát a családtagjaitokról, és mindenkihez írjatok egy-egy imakérést vagy hálát.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hét folyamán imádkozzatok értük.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Kiegészítés: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Az óra végén közösen is lehet imádkozni értük.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12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11415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1678" y="587829"/>
            <a:ext cx="10178322" cy="630641"/>
          </a:xfrm>
        </p:spPr>
        <p:txBody>
          <a:bodyPr>
            <a:noAutofit/>
          </a:bodyPr>
          <a:lstStyle/>
          <a:p>
            <a:r>
              <a:rPr lang="hu-HU" sz="3200" cap="none" dirty="0">
                <a:latin typeface="Arial" panose="020B0604020202020204" pitchFamily="34" charset="0"/>
                <a:cs typeface="Arial" panose="020B0604020202020204" pitchFamily="34" charset="0"/>
              </a:rPr>
              <a:t>Visszatekintő, avagy családi fényképtár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1678" y="2122715"/>
            <a:ext cx="5312408" cy="39188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következő órák valamelyikén a szülőktől kapott képekből rendezzetek egy kiállítást a teremben. </a:t>
            </a:r>
          </a:p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digitális fotókat akár prezentációba is bemutathatjátok. </a:t>
            </a:r>
          </a:p>
          <a:p>
            <a:pPr marL="0" indent="0"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(Megjegyzés: Ebben a feladatban való részvétel nem kötelező.)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13</a:t>
            </a:fld>
            <a:endParaRPr lang="hu-HU" noProof="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526" y="1598839"/>
            <a:ext cx="2878660" cy="44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3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11933"/>
          </a:xfrm>
        </p:spPr>
        <p:txBody>
          <a:bodyPr>
            <a:normAutofit/>
          </a:bodyPr>
          <a:lstStyle/>
          <a:p>
            <a:r>
              <a:rPr lang="hu-HU" sz="4000" cap="none" dirty="0">
                <a:latin typeface="Arial" panose="020B0604020202020204" pitchFamily="34" charset="0"/>
                <a:cs typeface="Arial" panose="020B0604020202020204" pitchFamily="34" charset="0"/>
              </a:rPr>
              <a:t>Kiscsoportos feladat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87325" y="1447313"/>
            <a:ext cx="5153434" cy="5101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Hogyan gondoskodnátok ti szülőként a következő személyekről?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Minden csoport gyűjtsön ötleteket! Mit tehettek értük? </a:t>
            </a:r>
          </a:p>
          <a:p>
            <a:pPr>
              <a:lnSpc>
                <a:spcPct val="120000"/>
              </a:lnSpc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1. csoport: csecsemő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 csoport: kisiskolás gyermek</a:t>
            </a:r>
          </a:p>
          <a:p>
            <a:r>
              <a:rPr lang="hu-HU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csoport: középiskolás fiatal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megoldásokat együtt beszéljétek meg!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A9A57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A9A57C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06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„Egy óra az egyik családtagért” kihívás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1678" y="2090057"/>
            <a:ext cx="10178322" cy="4285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Cél: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Tudatos figyelem az egyik családtagra egy hétköznapon.</a:t>
            </a:r>
          </a:p>
          <a:p>
            <a:pPr marL="0" indent="0">
              <a:buNone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Feladat: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Mindenki vállaljon valamilyen konkrét tettet otthon!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Például: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Megölelni és megdicsérni valamelyik családtagodat.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Segíteni valamit kérés nélkül.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Készíteni reggelit/vacsorát.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Egy órát mobil nélkül az egyik családtagoddal tölteni. </a:t>
            </a:r>
          </a:p>
          <a:p>
            <a:pPr marL="0" indent="0">
              <a:buNone/>
            </a:pP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következő órán: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Röviden osszák meg tapasztalataikat.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15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8770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 spc="0" dirty="0">
                <a:latin typeface="Arial" panose="020B0604020202020204" pitchFamily="34" charset="0"/>
                <a:cs typeface="Arial" panose="020B0604020202020204" pitchFamily="34" charset="0"/>
              </a:rPr>
              <a:t>Összegzés és zárás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1679" y="2044730"/>
            <a:ext cx="4648379" cy="2649893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 tetszett a lecke feldolgozása során? 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Milyen gondolatokat kaptál, amelyeket tovább viszel a mindennapokba? </a:t>
            </a: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16</a:t>
            </a:fld>
            <a:endParaRPr lang="hu-HU" noProof="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FB5FC2C-7312-4334-99C2-57DC2AD2C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943" y="2044730"/>
            <a:ext cx="47625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44079"/>
          </a:xfrm>
        </p:spPr>
        <p:txBody>
          <a:bodyPr/>
          <a:lstStyle/>
          <a:p>
            <a:r>
              <a:rPr lang="hu-HU" cap="none" spc="0" dirty="0">
                <a:latin typeface="Arial" panose="020B0604020202020204" pitchFamily="34" charset="0"/>
                <a:cs typeface="Arial" panose="020B0604020202020204" pitchFamily="34" charset="0"/>
              </a:rPr>
              <a:t>Források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51094" y="1929385"/>
            <a:ext cx="6822474" cy="3456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Online Biblia: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https://abibliamindenkie.hu/uj/PRO/29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PPT-ben szereplő online cikk elérhetősége: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https://gyermekut.hu/szuloknek/a-csalad-mint-hatterorszag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Képek: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https://www.pexels.com/hu-hu/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17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04687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628034-CDE4-49A6-BCFA-48C4D854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811763"/>
            <a:ext cx="10178322" cy="1062754"/>
          </a:xfrm>
        </p:spPr>
        <p:txBody>
          <a:bodyPr>
            <a:normAutofit/>
          </a:bodyPr>
          <a:lstStyle/>
          <a:p>
            <a:r>
              <a:rPr lang="hu-HU" sz="4000" cap="none" dirty="0">
                <a:latin typeface="Arial" panose="020B0604020202020204" pitchFamily="34" charset="0"/>
                <a:cs typeface="Arial" panose="020B0604020202020204" pitchFamily="34" charset="0"/>
              </a:rPr>
              <a:t>Megjegyzések a téma feldolgozásához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89EBBE8-C7CE-426A-93DD-F24AEAE04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467987" cy="3331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Az </a:t>
            </a:r>
            <a:r>
              <a:rPr lang="hu-HU" i="1" dirty="0"/>
              <a:t>élet a családban </a:t>
            </a:r>
            <a:r>
              <a:rPr lang="hu-HU" dirty="0"/>
              <a:t>téma egy különösen érzékeny leckéje ennek a modulnak, ezért körültekintést igényel a feldolgozása! </a:t>
            </a:r>
          </a:p>
          <a:p>
            <a:pPr marL="0" indent="0">
              <a:buNone/>
            </a:pPr>
            <a:r>
              <a:rPr lang="hu-HU" dirty="0"/>
              <a:t>A PPT található többféle feladat közül a vallástanár azokat válassza, amelyek illeszkednek a csoporthoz.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B3707A5-9DB8-4A3E-8192-1A552B28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2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30453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A386A4-2F7D-4942-A094-C19B9B9DA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443498" cy="925207"/>
          </a:xfrm>
        </p:spPr>
        <p:txBody>
          <a:bodyPr/>
          <a:lstStyle/>
          <a:p>
            <a:r>
              <a:rPr lang="hu-HU" cap="none" spc="0" dirty="0">
                <a:latin typeface="Arial" panose="020B0604020202020204" pitchFamily="34" charset="0"/>
                <a:cs typeface="Arial" panose="020B0604020202020204" pitchFamily="34" charset="0"/>
              </a:rPr>
              <a:t>Fókuszban a család 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600A4F8-52D6-43AB-B742-81A726EEE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712" y="1632857"/>
            <a:ext cx="5559552" cy="4945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 a család?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1. Készítsetek a család szóról egy rövid szócikket! 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Mindenki fejezze be a mondatot!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család az a hely, ahol…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3. Mely tényezők befolyásolhatják a családtagok közötti jó/rossz együttműködést? 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AA5EDB6-09E8-466B-B393-72D8158DE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C18D2A-223E-4971-B71A-B4325CED5FDD}" type="datetime1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t>2025. 05. 19.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62F07FB-EEDE-4F6B-BFDE-9C5EABB14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176" y="1307592"/>
            <a:ext cx="33147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3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8381" y="438539"/>
            <a:ext cx="10843716" cy="89573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hu-HU" sz="4800" cap="none" dirty="0">
                <a:latin typeface="Arial" panose="020B0604020202020204" pitchFamily="34" charset="0"/>
                <a:cs typeface="Arial" panose="020B0604020202020204" pitchFamily="34" charset="0"/>
              </a:rPr>
              <a:t>Gondolkodjunk, beszélgessünk!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8381" y="2110585"/>
            <a:ext cx="5760720" cy="324705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hu-HU" sz="3400" dirty="0">
                <a:latin typeface="Arial" panose="020B0604020202020204" pitchFamily="34" charset="0"/>
                <a:cs typeface="Arial" panose="020B0604020202020204" pitchFamily="34" charset="0"/>
              </a:rPr>
              <a:t>Mitől „jó” számodra a családod?</a:t>
            </a:r>
          </a:p>
          <a:p>
            <a:r>
              <a:rPr lang="hu-HU" sz="3400" dirty="0">
                <a:latin typeface="Arial" panose="020B0604020202020204" pitchFamily="34" charset="0"/>
                <a:cs typeface="Arial" panose="020B0604020202020204" pitchFamily="34" charset="0"/>
              </a:rPr>
              <a:t>Melyek azok a programok, közös tevékenységek a családodban, amelyek téged feltöltenek? </a:t>
            </a:r>
            <a:endParaRPr lang="hu-HU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4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398" y="2896970"/>
            <a:ext cx="4870579" cy="324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9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cap="none" spc="-150" dirty="0">
                <a:latin typeface="Arial" panose="020B0604020202020204" pitchFamily="34" charset="0"/>
                <a:cs typeface="Arial" panose="020B0604020202020204" pitchFamily="34" charset="0"/>
              </a:rPr>
              <a:t>A család mint háttérország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50510" y="2286000"/>
            <a:ext cx="5487450" cy="3593591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Olvassátok el közösen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ezt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az online cikket, majd beszélgessetek róla kisebb csoportokban és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osszátok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meg egymással a személyes tapasztalataitokat is!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1. Mit jelenthet a „család mint háttérország” kifejezés szerintetek?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 Mi a „családburok” szerepe az életedben és miért lehet fontos érzelmileg? 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5</a:t>
            </a:fld>
            <a:endParaRPr lang="hu-HU" noProof="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833" y="2286000"/>
            <a:ext cx="4800599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8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1678" y="409817"/>
            <a:ext cx="10178322" cy="897775"/>
          </a:xfrm>
        </p:spPr>
        <p:txBody>
          <a:bodyPr/>
          <a:lstStyle/>
          <a:p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Szituációs játék lehetőség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54557" y="1557695"/>
            <a:ext cx="5286282" cy="49908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Alkossatok most olyan jeleneteket, szituációkat a csoporttal, amelyek tipikusan meg szoktak történni egy családban!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(Előkerülhet a reggeli közös elindulás, programszervezési nehézségek,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mobilozás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otthon, fürdőszobahasználat, házimunkák, félreértések apróságokon vagy éppen az öltözködés.)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Határozzátok meg, hogy mi lehet a jó megoldás ezekben a helyzetekben, hogy ne sérüljön a kapcsolat!</a:t>
            </a:r>
          </a:p>
          <a:p>
            <a:pPr marL="457200" indent="-457200"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Adjatok egymásnak ötleteket a helyes viselkedésre a szülők felé!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6</a:t>
            </a:fld>
            <a:endParaRPr lang="hu-HU" noProof="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532" y="1773936"/>
            <a:ext cx="4887468" cy="325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514BE7-1418-4DC5-ACFD-9D530A9F2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98546"/>
          </a:xfrm>
        </p:spPr>
        <p:txBody>
          <a:bodyPr/>
          <a:lstStyle/>
          <a:p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Emlékezz vissza!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B4522A0-961E-4BE0-A354-ABA8756A1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790" y="1598817"/>
            <a:ext cx="10083210" cy="3691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Elevenítsétek fel mindazt, amit az etika alapmodul 5.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parancsolata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kapcsán megtanultatok!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Ötleteljetek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arról, hogyan jelenhet meg ma a szülők iránti tisztelet a részetekről?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 Készítsetek egy akciótervet is, amelyben meghatározzátok, mit tehettek ti a harmonikus kapcsolatért a szüleitekkel!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megoldáshoz segít a következő Ige:</a:t>
            </a:r>
          </a:p>
          <a:p>
            <a:pPr marL="0" indent="0">
              <a:buNone/>
            </a:pP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„A haragos ember viszályt szít, az indulatos ember sok bűnt követ el. Megalázza kevélysége az embert, az alázatos </a:t>
            </a:r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lelkűt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 pedig tisztelet övezi.”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Péld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29,22–23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0C3F14A-659E-459B-9C2D-BA0B77450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7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2372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Jól jegyezd meg!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1678" y="1874517"/>
            <a:ext cx="5405154" cy="45011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kölcsönös tisztelet a kulcs.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Kölcsönösen el kell hordozni egymást. Hiszen szülőnek és gyereknek egyaránt lehetnek nehéz napjai, és mindannyian tudunk elviselhetetlenek lenni.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szeretet tényleg erősebb lehet minden más állapotnál, viselkedésnél vagy erőnél!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generációk tartós, békés egymás mellett élésének feltétele a kölcsönös tisztelet. Ennek a rád eső részének megtartására igyekezz!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8</a:t>
            </a:fld>
            <a:endParaRPr lang="hu-HU" noProof="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151" y="1874517"/>
            <a:ext cx="4584955" cy="303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9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143F3BA-3E23-427B-985D-2A41A523B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„Levél szüleimnek”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6E41161-D1C8-4A68-8438-C63DC80B5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09345"/>
            <a:ext cx="5662306" cy="4864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Írj egy képzeletbeli levelet szüleidnek!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Fogalmazd meg mindazt, amiért hálás vagy és azt is leírhatod, ami zavar, vagy bánt téged.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Írd le mi az, amit bánsz vagy már máshogyan tennél, vagy mondanál! 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(Megjegyzés: Ezt nem muszáj odaadni a szüleidnek, sem a tanárodnak megmutatni. Fontos, hogy végig gondold magadban a szüleiddel való kapcsolatodat és kiírd magadból, ami benned van, de természetesen, ha kész vagy rá és szeretnéd, akkor odaadhatod nekik.)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44F63FA-C894-4D09-8555-1E403EE46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9</a:t>
            </a:fld>
            <a:endParaRPr lang="hu-HU" noProof="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896" y="2346960"/>
            <a:ext cx="4325112" cy="288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1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Jelvény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5361_TF67530480.potx" id="{92EDB4BB-ADAD-4ED8-BDCA-AB545AD3C98D}" vid="{07348E2C-BFA8-474E-8C32-2977A4092C9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0DBFED-7AB5-403D-9982-F81C20C3F5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5D5C12-9048-448D-A69C-F00736C0732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32C9D10-CA80-4BC9-9D59-B4B9486E93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Jelvény arculat</Template>
  <TotalTime>0</TotalTime>
  <Words>879</Words>
  <Application>Microsoft Office PowerPoint</Application>
  <PresentationFormat>Szélesvásznú</PresentationFormat>
  <Paragraphs>121</Paragraphs>
  <Slides>17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5" baseType="lpstr">
      <vt:lpstr>Arial</vt:lpstr>
      <vt:lpstr>Calibri</vt:lpstr>
      <vt:lpstr>Corbel</vt:lpstr>
      <vt:lpstr>Franklin Gothic Medium</vt:lpstr>
      <vt:lpstr>Gill Sans MT</vt:lpstr>
      <vt:lpstr>Impact</vt:lpstr>
      <vt:lpstr>Wingdings</vt:lpstr>
      <vt:lpstr>Jelvény</vt:lpstr>
      <vt:lpstr>6. Mi és mások:  Élet a családban</vt:lpstr>
      <vt:lpstr>Megjegyzések a téma feldolgozásához</vt:lpstr>
      <vt:lpstr>Fókuszban a család  </vt:lpstr>
      <vt:lpstr>Gondolkodjunk, beszélgessünk!</vt:lpstr>
      <vt:lpstr>A család mint háttérország </vt:lpstr>
      <vt:lpstr>Szituációs játék lehetőség</vt:lpstr>
      <vt:lpstr>Emlékezz vissza!</vt:lpstr>
      <vt:lpstr>Jól jegyezd meg!</vt:lpstr>
      <vt:lpstr>„Levél szüleimnek”</vt:lpstr>
      <vt:lpstr>Elengedem – Istenre bízom – átadom </vt:lpstr>
      <vt:lpstr>Családi emlékpercek </vt:lpstr>
      <vt:lpstr>Családi imalisták készítése</vt:lpstr>
      <vt:lpstr>Visszatekintő, avagy családi fényképtár</vt:lpstr>
      <vt:lpstr>Kiscsoportos feladat </vt:lpstr>
      <vt:lpstr>„Egy óra az egyik családtagért” kihívás</vt:lpstr>
      <vt:lpstr>Összegzés és zárás  </vt:lpstr>
      <vt:lpstr>Források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2024-11-24T13:09:14Z</dcterms:created>
  <dcterms:modified xsi:type="dcterms:W3CDTF">2025-05-19T11:51:37Z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