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275" r:id="rId6"/>
    <p:sldId id="1055" r:id="rId7"/>
    <p:sldId id="294" r:id="rId8"/>
    <p:sldId id="1059" r:id="rId9"/>
    <p:sldId id="1057" r:id="rId10"/>
    <p:sldId id="1056" r:id="rId11"/>
    <p:sldId id="1060" r:id="rId12"/>
    <p:sldId id="974" r:id="rId13"/>
    <p:sldId id="1058" r:id="rId14"/>
    <p:sldId id="272" r:id="rId15"/>
    <p:sldId id="271" r:id="rId16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5713" autoAdjust="0"/>
  </p:normalViewPr>
  <p:slideViewPr>
    <p:cSldViewPr snapToGrid="0">
      <p:cViewPr varScale="1">
        <p:scale>
          <a:sx n="103" d="100"/>
          <a:sy n="103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418C4-22FD-4352-8451-6B7EEE2AD120}" type="datetime1">
              <a:rPr lang="hu-HU" smtClean="0"/>
              <a:t>2025. 05. 16.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9C38C-46A1-49BC-A836-83A1BCB4B54C}" type="datetime1">
              <a:rPr lang="hu-HU" smtClean="0"/>
              <a:pPr/>
              <a:t>2025. 05. 16.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adkézi sokszög 6" title="cakkozott kör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76FFD32-88CA-4DA5-94D0-751BA362C3ED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3" name="Téglalap 12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E7889-C9A7-4543-94B9-844EC326D5B1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D4168-0937-4575-BA7C-74C4BC604238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42CC6-3107-442F-96C1-D5F0CAEA699B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5EDB341-038E-4891-9EAB-9C006351033C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7" name="Csoport 6" title="bal oldali cakkozott alakzat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Szabadkézi sokszög 6" title="bal oldali cakkozott alakzat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Szabadkézi sokszög 11" title="bal oldali cakkozott vonal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80321-6716-429F-AA23-EF647B4011B6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E7BBA-04E4-4D80-A1A2-AD71D9448796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20D300-6FD6-4103-8D37-941945CB0ADC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19D5E-108D-4657-A034-8AB4009A3817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51A93732-B105-45AC-AFD0-4EE9A7D55015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" name="Téglalap 7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1" name="Szabadkézi sokszög 11" title="jobb oldali cakkozott háttéralakzat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bal oldali szegély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491FB59C-E62E-407C-9A4C-3EBF6434BF6F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9DF8E3E-3443-41A0-A6B7-2C091458688F}" type="datetime1">
              <a:rPr lang="hu-HU" noProof="0" smtClean="0"/>
              <a:t>2025. 05. 16.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Szabadkézi sokszög 6" title="Bal oldali cakkozott szegély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Téglalap 11" title="jobb oldali szegély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1SA/18" TargetMode="External"/><Relationship Id="rId2" Type="http://schemas.openxmlformats.org/officeDocument/2006/relationships/hyperlink" Target="https://abibliamindenkie.hu/uj/PSA/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rka.hu/galeria/galeria-2024-2025/#bwg253/6207" TargetMode="External"/><Relationship Id="rId5" Type="http://schemas.openxmlformats.org/officeDocument/2006/relationships/hyperlink" Target="https://www.pexels.com/hu-hu/kereses/" TargetMode="External"/><Relationship Id="rId4" Type="http://schemas.openxmlformats.org/officeDocument/2006/relationships/hyperlink" Target="https://www.youtube.com/watch?v=xM9yJYcR1T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xM9yJYcR1T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03" y="954923"/>
            <a:ext cx="5875694" cy="2739999"/>
          </a:xfrm>
        </p:spPr>
        <p:txBody>
          <a:bodyPr rtlCol="0">
            <a:normAutofit/>
          </a:bodyPr>
          <a:lstStyle/>
          <a:p>
            <a: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br>
              <a:rPr lang="hu-HU" sz="40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Mi és mások:</a:t>
            </a: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cap="none" spc="0" dirty="0">
                <a:latin typeface="Arial" panose="020B0604020202020204" pitchFamily="34" charset="0"/>
                <a:cs typeface="Arial" panose="020B0604020202020204" pitchFamily="34" charset="0"/>
              </a:rPr>
              <a:t>közösség és barátok</a:t>
            </a:r>
            <a:endParaRPr lang="hu-HU" sz="40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1F61DBF-2C3F-4F06-BAE0-5C6A7317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8" y="5572664"/>
            <a:ext cx="5877385" cy="841803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u-HU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 vannak </a:t>
            </a:r>
            <a:r>
              <a:rPr lang="hu-HU" b="0" cap="none" spc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körülöttem</a:t>
            </a:r>
            <a:r>
              <a:rPr lang="hu-HU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u-HU" b="0" cap="none" spc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Kikhez tartozom? </a:t>
            </a:r>
          </a:p>
        </p:txBody>
      </p:sp>
      <p:sp>
        <p:nvSpPr>
          <p:cNvPr id="19" name="Szabadkézi alakzat: Alakzat 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50794B-64A0-4A5C-A042-8E56399B6649}"/>
              </a:ext>
            </a:extLst>
          </p:cNvPr>
          <p:cNvSpPr/>
          <p:nvPr/>
        </p:nvSpPr>
        <p:spPr>
          <a:xfrm>
            <a:off x="230155" y="44509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„Mert ahol ketten vagy hárman összegyűlnek az én nevemben, ott vagyok közöttük.”</a:t>
            </a:r>
            <a:b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18, 20)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9338556-CB65-41CC-B60A-0095C2374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699" y="2015412"/>
            <a:ext cx="4612715" cy="31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43F3BA-3E23-427B-985D-2A41A523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Az adottságaink nyomában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E41161-D1C8-4A68-8438-C63DC80B5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09345"/>
            <a:ext cx="5662306" cy="4864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Készítsetek egy tervet konkrétumokkal, amiben leírjátok, hogy milyennek szeretnétek látni közösségeteket 3 hónap múlva, és mi ebben a ti személyes feladatotok!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Vitassátok meg együtt a megoldásokat! Itt láttok néhány segítő kérdést a feladathoz: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Vedd számba azokat a személyes adottságokat, tulajdonságokat, amiket egy közösségben, iskolában, hittancsoportban kamatoztathatsz?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Hogyan tudod „javaidat” tehetségedet a közösséged hasznára fordítani?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Milyen lehetőségeket látsz a közösséged fejlődésre?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4F63FA-C894-4D09-8555-1E403EE4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10</a:t>
            </a:fld>
            <a:endParaRPr lang="hu-HU" noProof="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859884A-E71D-4DB6-AB28-7133C4CD9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55" y="1512204"/>
            <a:ext cx="3011785" cy="45176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562088" y="6052513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Fotó: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Hollai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Gábor tanár úr, verka.hu/galéria</a:t>
            </a:r>
          </a:p>
        </p:txBody>
      </p:sp>
    </p:spTree>
    <p:extLst>
      <p:ext uri="{BB962C8B-B14F-4D97-AF65-F5344CB8AC3E}">
        <p14:creationId xmlns:p14="http://schemas.microsoft.com/office/powerpoint/2010/main" val="105971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Összegzés és zárás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9" y="2044730"/>
            <a:ext cx="4648379" cy="2649893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tetszett a lecke feldolgozása során?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gondolatokat kaptál, amelyeket tovább viszel a mindennapokba?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11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B5FC2C-7312-4334-99C2-57DC2AD2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3" y="204473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4079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1094" y="1929385"/>
            <a:ext cx="6822474" cy="3456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Online Biblia:</a:t>
            </a:r>
            <a:endParaRPr lang="hu-HU" dirty="0">
              <a:hlinkClick r:id="rId2"/>
            </a:endParaRPr>
          </a:p>
          <a:p>
            <a:r>
              <a:rPr lang="hu-HU" dirty="0">
                <a:hlinkClick r:id="rId3"/>
              </a:rPr>
              <a:t>https://abibliamindenkie.hu/uj/1SA/18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videó elérhetősége: </a:t>
            </a:r>
          </a:p>
          <a:p>
            <a:r>
              <a:rPr lang="hu-HU" dirty="0">
                <a:hlinkClick r:id="rId4"/>
              </a:rPr>
              <a:t>https://www.youtube.com/watch?v=xM9yJYcR1TU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PPT-ben szereplő képek elérhetősége:</a:t>
            </a:r>
          </a:p>
          <a:p>
            <a:r>
              <a:rPr lang="hu-HU" dirty="0">
                <a:hlinkClick r:id="rId5"/>
              </a:rPr>
              <a:t>https://www.pexels.com/hu-hu/kereses/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Fotó a 10.dián:</a:t>
            </a:r>
          </a:p>
          <a:p>
            <a:r>
              <a:rPr lang="hu-HU" dirty="0">
                <a:hlinkClick r:id="rId6"/>
              </a:rPr>
              <a:t>https://verka.hu/galeria/galeria-2024-2025/#bwg253/6207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468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8381" y="438539"/>
            <a:ext cx="10843716" cy="8957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800" cap="none" dirty="0">
                <a:latin typeface="Arial" panose="020B0604020202020204" pitchFamily="34" charset="0"/>
                <a:cs typeface="Arial" panose="020B0604020202020204" pitchFamily="34" charset="0"/>
              </a:rPr>
              <a:t>Gondolkodjunk, beszélgessünk!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8381" y="2430625"/>
            <a:ext cx="5837063" cy="32470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400" dirty="0">
                <a:latin typeface="Arial" panose="020B0604020202020204" pitchFamily="34" charset="0"/>
                <a:cs typeface="Arial" panose="020B0604020202020204" pitchFamily="34" charset="0"/>
              </a:rPr>
              <a:t>Mitől „jó” számomra egy közösség?</a:t>
            </a:r>
          </a:p>
          <a:p>
            <a:r>
              <a:rPr lang="hu-HU" sz="3400" dirty="0">
                <a:latin typeface="Arial" panose="020B0604020202020204" pitchFamily="34" charset="0"/>
                <a:cs typeface="Arial" panose="020B0604020202020204" pitchFamily="34" charset="0"/>
              </a:rPr>
              <a:t>Mit várok a barátságtól és mit várnak tőlem a barátaim? 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4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9FF746-31EA-40E4-B85E-F5AD3ADF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477" y="1688841"/>
            <a:ext cx="4730619" cy="47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A386A4-2F7D-4942-A094-C19B9B9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Határozzuk meg a fogalmakat!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00A4F8-52D6-43AB-B742-81A726EE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2857"/>
            <a:ext cx="5068078" cy="49452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 mit ért a fontos szavak, kifejezések alatt, amelyek a közösséghez, illetve a barátság témához is kapcsolódnak?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(Megjegyzés: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Scrabble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társasjáték betűit is használhatjátok a szavak kirakásához.)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Példaként olvasható itt néhány szó, de ezeken kívül is kereshettek témához illő szavakat, érzéseket.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Irányítás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Szerelem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Alázat 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Bátorság 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Felelősség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Önazonosság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Szeretet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Elfogadás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A5EDB6-09E8-466B-B393-72D8158D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t>2025. 05. 16.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62F07FB-EEDE-4F6B-BFDE-9C5EABB1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906D1A7-E322-4EE7-BBF7-0DCF61EA9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007" y="2549390"/>
            <a:ext cx="4362839" cy="3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514BE7-1418-4DC5-ACFD-9D530A9F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8546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Kiscsoportos kutatómunka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4522A0-961E-4BE0-A354-ABA8756A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55" y="2301431"/>
            <a:ext cx="5167784" cy="3593591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Keressetek olyan bibliai történeteket, amelyek jól működő közösségeket, családokat és barátságokat mutatnak be!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Próbáljátok közösen megfejteni, hogy vajon mitől működtek megfelelően ezek a közösségek?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kész vagytok a csoportfeladattal, beszéljetek meg a tapasztalataitokat!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0C3F14A-659E-459B-9C2D-BA0B7745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4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210E1C2-0C81-44FB-943D-9991EBA63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99" y="2301431"/>
            <a:ext cx="4730621" cy="31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A2A935-EF2D-4FE2-AC3E-5A97B20D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5 érzék gyakorlat a barátsághoz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E53ACE-751D-4436-8D3C-3AD0F01F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037155" cy="3593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Írjatok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öt érzék verset a barátságról!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barátság úgy néz ki, mint…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barátságnak olyan a hangja, mint…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barátságnak oly íze van, mint…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barátságnak olyan a tapintása, mint…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barátságnak olyan az illata, mint…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megoldásokat olvassátok fel a csoportban!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0DE94D5-0833-45BA-9049-2CCCCD58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5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5EB4F25-FA41-4A3A-8C7B-91408E9C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33" y="2286001"/>
            <a:ext cx="5037156" cy="33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A95614-388A-42BA-BD33-E4DEA6DC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70" y="182760"/>
            <a:ext cx="10336942" cy="1115688"/>
          </a:xfrm>
        </p:spPr>
        <p:txBody>
          <a:bodyPr>
            <a:normAutofit fontScale="90000"/>
          </a:bodyPr>
          <a:lstStyle/>
          <a:p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Olvasd el</a:t>
            </a:r>
            <a:b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Jónátán</a:t>
            </a:r>
            <a:r>
              <a:rPr lang="hu-HU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szövetséget köt Dáviddal leírását!</a:t>
            </a:r>
            <a:endParaRPr lang="hu-HU" sz="4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AE6035-E98D-4598-8483-DE681E36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10" y="1407701"/>
            <a:ext cx="6298162" cy="5187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„Miután véget ért a beszélgetés Saullal, </a:t>
            </a:r>
            <a:r>
              <a:rPr lang="hu-HU" b="1" i="1" dirty="0" err="1">
                <a:latin typeface="Arial" panose="020B0604020202020204" pitchFamily="34" charset="0"/>
                <a:cs typeface="Arial" panose="020B0604020202020204" pitchFamily="34" charset="0"/>
              </a:rPr>
              <a:t>Jónátán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 lelke </a:t>
            </a:r>
            <a:r>
              <a:rPr lang="hu-HU" b="1" i="1" dirty="0" err="1">
                <a:latin typeface="Arial" panose="020B0604020202020204" pitchFamily="34" charset="0"/>
                <a:cs typeface="Arial" panose="020B0604020202020204" pitchFamily="34" charset="0"/>
              </a:rPr>
              <a:t>összeforrt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 Dávid lelkével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. Úgy megszerette őt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Jónátán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, mint önmagát.  </a:t>
            </a:r>
          </a:p>
          <a:p>
            <a:pPr marL="0" indent="0">
              <a:buNone/>
            </a:pP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Saul pedig magához vette őt azon a napon, és nem engedte, hogy visszatérjen apja házába. És 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szövetséget kötött </a:t>
            </a:r>
            <a:r>
              <a:rPr lang="hu-HU" b="1" i="1" dirty="0" err="1">
                <a:latin typeface="Arial" panose="020B0604020202020204" pitchFamily="34" charset="0"/>
                <a:cs typeface="Arial" panose="020B0604020202020204" pitchFamily="34" charset="0"/>
              </a:rPr>
              <a:t>Jónátán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 Dáviddal, mert úgy szerette őt, mint önmagát.</a:t>
            </a:r>
          </a:p>
          <a:p>
            <a:pPr marL="0" indent="0">
              <a:buNone/>
            </a:pP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Levette </a:t>
            </a:r>
            <a:r>
              <a:rPr lang="hu-HU" b="1" i="1" dirty="0" err="1">
                <a:latin typeface="Arial" panose="020B0604020202020204" pitchFamily="34" charset="0"/>
                <a:cs typeface="Arial" panose="020B0604020202020204" pitchFamily="34" charset="0"/>
              </a:rPr>
              <a:t>Jónátán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 a köpenyét, és Dávidnak adta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, sőt a ruháját meg a kardját, az íját és az övét is.”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1Sám 18,1-4</a:t>
            </a:r>
          </a:p>
          <a:p>
            <a:pPr marL="0" indent="0">
              <a:buNone/>
            </a:pP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Milyen jellemzők fedezhetők fel Dávid és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Jónátán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barátságában? </a:t>
            </a:r>
          </a:p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Mit jelenthet a „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lelke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összeforrt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” és a „szövetségkötés”  kifejezés?</a:t>
            </a:r>
          </a:p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Mit tanulhatunk mi ebből a leírásból?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BE840E5-3AEB-4459-AE74-EE4942BB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6</a:t>
            </a:fld>
            <a:endParaRPr lang="hu-HU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D18DFC7-DFBC-487D-825A-3A982D0408F9}"/>
              </a:ext>
            </a:extLst>
          </p:cNvPr>
          <p:cNvSpPr txBox="1"/>
          <p:nvPr/>
        </p:nvSpPr>
        <p:spPr>
          <a:xfrm>
            <a:off x="7229672" y="1407701"/>
            <a:ext cx="4601545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Érdekesség: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héber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nyelvben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nincs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speciális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egyértelmű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szó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barátra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szövegkörnyezetből lehet eldönteni, hogy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barátról van-e szó vagy valaki másról.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Gyakran a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testvér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szót használják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barát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értelemben, hogy a két ember közötti erős köteléket kifejezzék. </a:t>
            </a: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Tartalmilag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barátság az Ószövetségben kölcsönös szimpátián és bizalmon alapuló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emberi kapcsolatot jelent.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Itt a szövetségkötés és egyéb pozitív gesztusok alapján következtetünk Dávid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Jónátán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barátságára.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35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EDE00F-FE72-4812-9D9A-91305F8B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Bizony, Isten!</a:t>
            </a:r>
            <a:b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cap="none" spc="0" dirty="0">
                <a:latin typeface="Arial" panose="020B0604020202020204" pitchFamily="34" charset="0"/>
                <a:cs typeface="Arial" panose="020B0604020202020204" pitchFamily="34" charset="0"/>
              </a:rPr>
              <a:t>Mi a barátság receptje? - De őszintén!</a:t>
            </a:r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0DA7FD-1FC5-4D97-9DF5-CD007FB5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214436" cy="40896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Nézzétek meg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ezt a videót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majd beszélgessetek a kérdésről a látottak, hallottak alapján!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(Megjegyzés: Ha nem indul el a videó kattintásra, akkor az utolsó dián található linket másold a böngésző címsorába! Beállítástól függően a hirdetésblokkoló kikapcsolása ajánlott a videó megtekintéséhez.)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Szerinted mi a barátság receptje? Írd le néhány mondatban, majd beszéljetek róla csoportban!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CC2B2A-8AA4-4891-89CD-AF017D6C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7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5D23715-DE6C-48BD-8C9A-D8CD9E1C6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17" y="2286001"/>
            <a:ext cx="5052526" cy="33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A69BD5-7CE2-45D9-81CB-E0F0C790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Ezt jól jegyezd meg!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E68578-2B7D-419D-A9A8-8DC6B9AA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369" y="1945935"/>
            <a:ext cx="3833506" cy="44297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Vigyázz rá, és ápold a barátságot, mert ritka kincs az igaz barát!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Így ír erről a Példabeszédek könyve: </a:t>
            </a:r>
          </a:p>
          <a:p>
            <a:pPr marL="0" indent="0">
              <a:buNone/>
            </a:pP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„Van ember, aki bajba juttatja felebarátait, de van olyan barát, aki ragaszkodóbb a testvérnél.”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Péld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18,24</a:t>
            </a:r>
          </a:p>
          <a:p>
            <a:pPr marL="0" indent="0">
              <a:buNone/>
            </a:pP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„Az olaj és a jó illat vidámít, de a jó barát lélekből jövő tanácsa is.”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Péld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27,9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6E8185-A6BB-481A-9934-8009AF8E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8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950FFF-2C5B-456C-B81D-2CC5F03C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00" y="1432974"/>
            <a:ext cx="3410402" cy="51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1563406" y="706565"/>
            <a:ext cx="9065187" cy="1442275"/>
          </a:xfrm>
        </p:spPr>
        <p:txBody>
          <a:bodyPr>
            <a:normAutofit/>
          </a:bodyPr>
          <a:lstStyle/>
          <a:p>
            <a:pPr algn="ctr"/>
            <a:r>
              <a:rPr lang="hu-HU" altLang="hu-HU" sz="4400" cap="none" spc="0" dirty="0">
                <a:latin typeface="Arial" panose="020B0604020202020204" pitchFamily="34" charset="0"/>
                <a:cs typeface="Arial" panose="020B0604020202020204" pitchFamily="34" charset="0"/>
              </a:rPr>
              <a:t>Hogyan lehet egy csoportból                  lelki közösség?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707" y="2765936"/>
            <a:ext cx="4015738" cy="267715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349829" y="3396556"/>
            <a:ext cx="4746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Adj tippeket, hogy mit tehetsz a kapcsolataidért a közösségben, hogy jobb legyen az „összhang”?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4628389" y="57046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0480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Jelvény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361_TF67530480.potx" id="{92EDB4BB-ADAD-4ED8-BDCA-AB545AD3C98D}" vid="{07348E2C-BFA8-474E-8C32-2977A4092C9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D5C12-9048-448D-A69C-F00736C0732E}">
  <ds:schemaRefs>
    <ds:schemaRef ds:uri="http://schemas.microsoft.com/office/2006/documentManagement/types"/>
    <ds:schemaRef ds:uri="http://purl.org/dc/dcmitype/"/>
    <ds:schemaRef ds:uri="http://www.w3.org/XML/1998/namespace"/>
    <ds:schemaRef ds:uri="71af3243-3dd4-4a8d-8c0d-dd76da1f02a5"/>
    <ds:schemaRef ds:uri="http://purl.org/dc/terms/"/>
    <ds:schemaRef ds:uri="http://schemas.microsoft.com/office/infopath/2007/PartnerControls"/>
    <ds:schemaRef ds:uri="16c05727-aa75-4e4a-9b5f-8a80a1165891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Jelvény arculat</Template>
  <TotalTime>0</TotalTime>
  <Words>783</Words>
  <Application>Microsoft Office PowerPoint</Application>
  <PresentationFormat>Szélesvásznú</PresentationFormat>
  <Paragraphs>99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Medium</vt:lpstr>
      <vt:lpstr>Gill Sans MT</vt:lpstr>
      <vt:lpstr>Impact</vt:lpstr>
      <vt:lpstr>Jelvény</vt:lpstr>
      <vt:lpstr>6. Mi és mások:  közösség és barátok</vt:lpstr>
      <vt:lpstr>Gondolkodjunk, beszélgessünk!</vt:lpstr>
      <vt:lpstr>Határozzuk meg a fogalmakat!  </vt:lpstr>
      <vt:lpstr>Kiscsoportos kutatómunka </vt:lpstr>
      <vt:lpstr>5 érzék gyakorlat a barátsághoz</vt:lpstr>
      <vt:lpstr>Olvasd el Jónátán szövetséget köt Dáviddal leírását!</vt:lpstr>
      <vt:lpstr>Bizony, Isten! Mi a barátság receptje? - De őszintén!  </vt:lpstr>
      <vt:lpstr>Ezt jól jegyezd meg!</vt:lpstr>
      <vt:lpstr>Hogyan lehet egy csoportból                  lelki közösség?  </vt:lpstr>
      <vt:lpstr>Az adottságaink nyomában </vt:lpstr>
      <vt:lpstr>Összegzés és zárás  </vt:lpstr>
      <vt:lpstr>Források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2024-11-24T13:09:14Z</dcterms:created>
  <dcterms:modified xsi:type="dcterms:W3CDTF">2025-05-16T06:44:04Z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