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303" r:id="rId2"/>
    <p:sldId id="310" r:id="rId3"/>
    <p:sldId id="318" r:id="rId4"/>
    <p:sldId id="328" r:id="rId5"/>
    <p:sldId id="334" r:id="rId6"/>
    <p:sldId id="335" r:id="rId7"/>
    <p:sldId id="329" r:id="rId8"/>
    <p:sldId id="330" r:id="rId9"/>
    <p:sldId id="331" r:id="rId10"/>
    <p:sldId id="313" r:id="rId11"/>
    <p:sldId id="279" r:id="rId12"/>
    <p:sldId id="290" r:id="rId13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E51"/>
    <a:srgbClr val="90C226"/>
    <a:srgbClr val="CDEBCF"/>
    <a:srgbClr val="932313"/>
    <a:srgbClr val="FAE0D1"/>
    <a:srgbClr val="F5C2A3"/>
    <a:srgbClr val="CAEBFB"/>
    <a:srgbClr val="FFFFFF"/>
    <a:srgbClr val="C5B79B"/>
    <a:srgbClr val="F7D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E8FC9-AD82-4771-8561-FF139AE3B946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8E11B-75E7-45D7-838F-5906BAD7C8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30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FC7F-902C-4A61-89F1-95974E3073C5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9B8A-6D0F-438D-9A32-B5BEEB689C8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462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”</a:t>
            </a:r>
            <a:endParaRPr lang="en-US" altLang="hu-HU" smtClean="0">
              <a:solidFill>
                <a:srgbClr val="C0E47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E0467-47D5-4854-9792-F831BD6D48E5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2FC43-EF9D-4E59-A52C-0A7360649E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2197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55C4-5112-45A8-A97B-9BFB538DA969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25758-6D32-4C7A-85CC-26D01C82039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1120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454C8-14BA-41C2-A72B-D952EB916475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6C937-9B20-4C48-8FD2-D1874E8E850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513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50DEC-4F2C-425B-9DB7-E6146441E967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8E8A-D741-41C0-9E27-D98A50D41F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6366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CB26-CCB3-44E3-B041-16D4759D188B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B345A-4D85-4D96-B890-CBB40AA3B9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372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BA433-6B24-43D5-B127-5EEE551DBF55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F0F37-7814-41A6-B499-7D6EF092EB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86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6B03-720B-47A6-AD02-1EE64722C15C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53E6-7023-4C2C-82F5-21921C967BA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176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5CD8-3E16-42D9-AC33-E799EB5660D0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6522-A5D3-4250-8A93-031DBD96F0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180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4582D-63D9-460D-8817-28111E345886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4B83-3515-4A65-A7DD-EE9A7BF4F0D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29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5DAD1-5BAF-490F-94EA-B0F4D07F3F7F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F7D7-8AB6-4F64-8AC8-21F0F226D1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54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25A9-E72D-4C1E-95A5-8787AC1FD658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05153-BECE-45C2-A1C5-48464ED609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407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9A1D6-3884-493D-96CC-AD8FD76832A0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B681E-EE6B-4EE5-83E2-12161BB6F25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791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411DB-D847-453C-9004-6B0E9AEF8CB6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0064B-50B3-4920-A180-9F209FCF60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18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019E4-0C8B-4638-A1C2-26A917C19B87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BA615-769C-4AB3-9188-8BD316A5D4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042BD86D-2AFB-4090-BEA4-B199C35F0E86}" type="datetimeFigureOut">
              <a:rPr lang="hu-HU"/>
              <a:pPr>
                <a:defRPr/>
              </a:pPr>
              <a:t>2020. 04. 06.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4E885569-9638-4A65-8324-F5A6E52FD5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AG35TeDqOY&amp;feature=youtu.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wordwall.net/hu/resource/130317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learningapps.org/watch?v=pkpzay95j20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zqym8pxj2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hyperlink" Target="https://learningapps.org/watch?v=pewgtifb32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F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zövegdoboz 5"/>
          <p:cNvSpPr txBox="1">
            <a:spLocks noChangeArrowheads="1"/>
          </p:cNvSpPr>
          <p:nvPr/>
        </p:nvSpPr>
        <p:spPr bwMode="auto">
          <a:xfrm>
            <a:off x="0" y="182563"/>
            <a:ext cx="12192000" cy="769937"/>
          </a:xfrm>
          <a:prstGeom prst="rect">
            <a:avLst/>
          </a:prstGeom>
          <a:gradFill>
            <a:gsLst>
              <a:gs pos="83000">
                <a:srgbClr val="CAEBFB"/>
              </a:gs>
              <a:gs pos="9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4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JÉZUS MEGVENDÉGEL 5000 EMBERT</a:t>
            </a:r>
          </a:p>
        </p:txBody>
      </p:sp>
      <p:sp>
        <p:nvSpPr>
          <p:cNvPr id="10" name="Ellipszis 9"/>
          <p:cNvSpPr/>
          <p:nvPr/>
        </p:nvSpPr>
        <p:spPr>
          <a:xfrm>
            <a:off x="339725" y="2130425"/>
            <a:ext cx="2949575" cy="2884488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DIGITÁLIS 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827463" y="1381125"/>
            <a:ext cx="7627937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Internet kapcsolat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Hangszóró vagy fülhallgató a hanganyaghoz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Hittan füzet, vagy egy papírlap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Ceruza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Színes ceruzák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40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(A linkekre így tudnak rákattintani!)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F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étágú csillag 1"/>
          <p:cNvSpPr/>
          <p:nvPr/>
        </p:nvSpPr>
        <p:spPr>
          <a:xfrm>
            <a:off x="4033838" y="228600"/>
            <a:ext cx="8158162" cy="6384925"/>
          </a:xfrm>
          <a:prstGeom prst="star7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chemeClr val="tx1"/>
                </a:solidFill>
              </a:rPr>
              <a:t>„Jézus pedig vette a kenyereket, hálát adott, és kiosztotta az ott ülőknek; ugyanúgy osztott a halakból is, amennyit kívántak.”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chemeClr val="tx1"/>
                </a:solidFill>
              </a:rPr>
              <a:t>János evangéliuma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chemeClr val="tx1"/>
                </a:solidFill>
              </a:rPr>
              <a:t>6. fejezet,11. vers</a:t>
            </a:r>
          </a:p>
        </p:txBody>
      </p:sp>
      <p:pic>
        <p:nvPicPr>
          <p:cNvPr id="26627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28600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319088" y="2617788"/>
            <a:ext cx="3582987" cy="2035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chemeClr val="tx1"/>
                </a:solidFill>
              </a:rPr>
              <a:t>Olvasd el Isten üzenetét és add tovább az Igét valakinek!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2250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27652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446213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zis 7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sp>
        <p:nvSpPr>
          <p:cNvPr id="10" name="Téglalap 9"/>
          <p:cNvSpPr/>
          <p:nvPr/>
        </p:nvSpPr>
        <p:spPr>
          <a:xfrm>
            <a:off x="6464300" y="561181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Áldás, békesség!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F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zövegdoboz 5"/>
          <p:cNvSpPr txBox="1">
            <a:spLocks noChangeArrowheads="1"/>
          </p:cNvSpPr>
          <p:nvPr/>
        </p:nvSpPr>
        <p:spPr bwMode="auto">
          <a:xfrm>
            <a:off x="5854700" y="1754188"/>
            <a:ext cx="55800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B050"/>
                </a:solidFill>
              </a:rPr>
              <a:t>„Érezzétek, és lássátok, hogy jó az Úr!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B050"/>
                </a:solidFill>
              </a:rPr>
              <a:t>Boldog az az ember, aki hozzá menekül.”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B050"/>
                </a:solidFill>
              </a:rPr>
              <a:t>Zsoltárok könyve 34,9 </a:t>
            </a:r>
            <a:endParaRPr lang="hu-HU" altLang="hu-HU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28679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4000" dirty="0">
                <a:solidFill>
                  <a:srgbClr val="AE2E51"/>
                </a:solidFill>
                <a:latin typeface="+mj-lt"/>
                <a:cs typeface="Times New Roman" panose="02020603050405020304" pitchFamily="18" charset="0"/>
              </a:rPr>
              <a:t>Áldás, békesség!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4" y="4801056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350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847725" y="2633663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600" dirty="0" smtClean="0">
                <a:solidFill>
                  <a:srgbClr val="7030A0"/>
                </a:solidFill>
                <a:cs typeface="Arial" panose="020B0604020202020204" pitchFamily="34" charset="0"/>
              </a:rPr>
              <a:t>Áldás, békesség!</a:t>
            </a:r>
            <a:r>
              <a:rPr lang="hu-HU" altLang="hu-HU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hu-HU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2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19460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3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14288"/>
            <a:ext cx="2081213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Szövegdoboz 1"/>
          <p:cNvSpPr txBox="1">
            <a:spLocks noChangeArrowheads="1"/>
          </p:cNvSpPr>
          <p:nvPr/>
        </p:nvSpPr>
        <p:spPr bwMode="auto">
          <a:xfrm>
            <a:off x="3500438" y="4556125"/>
            <a:ext cx="792956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>
              <a:solidFill>
                <a:schemeClr val="tx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081213" y="2238375"/>
            <a:ext cx="10110787" cy="4619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800" dirty="0">
              <a:solidFill>
                <a:srgbClr val="AE2E51"/>
              </a:solidFill>
            </a:endParaRPr>
          </a:p>
          <a:p>
            <a:pPr algn="ctr">
              <a:defRPr/>
            </a:pPr>
            <a:r>
              <a:rPr lang="hu-HU" sz="2800" dirty="0">
                <a:solidFill>
                  <a:srgbClr val="AE2E51"/>
                </a:solidFill>
              </a:rPr>
              <a:t>Jézus, 12 tanítványával bejárta az országot és tanította az embereket. Sokan mentek hozzá, hogy hallhassák bölcs tanítását, vagy hogy meggyógyítsa betegségüket. Ahová csak ment, nagy tömeg vette körül. Egyik alkalommal </a:t>
            </a:r>
            <a:r>
              <a:rPr lang="hu-HU" sz="2800" dirty="0" smtClean="0">
                <a:solidFill>
                  <a:srgbClr val="AE2E51"/>
                </a:solidFill>
              </a:rPr>
              <a:t>több </a:t>
            </a:r>
            <a:r>
              <a:rPr lang="hu-HU" sz="2800" dirty="0">
                <a:solidFill>
                  <a:srgbClr val="AE2E51"/>
                </a:solidFill>
              </a:rPr>
              <a:t>mint 5000 ember hallgatta Őt. A tanítás után pedig nem mindennapi dolog történt…</a:t>
            </a:r>
          </a:p>
          <a:p>
            <a:pPr algn="ctr">
              <a:defRPr/>
            </a:pPr>
            <a:endParaRPr lang="hu-HU" sz="2800" dirty="0">
              <a:solidFill>
                <a:srgbClr val="AE2E51"/>
              </a:solidFill>
            </a:endParaRPr>
          </a:p>
          <a:p>
            <a:pPr algn="ctr">
              <a:defRPr/>
            </a:pPr>
            <a:r>
              <a:rPr lang="hu-HU" sz="2800" dirty="0">
                <a:solidFill>
                  <a:srgbClr val="AE2E51"/>
                </a:solidFill>
              </a:rPr>
              <a:t>Erről nézd meg 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A Jézus csodái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u-HU" sz="2800" dirty="0">
                <a:solidFill>
                  <a:srgbClr val="AE2E51"/>
                </a:solidFill>
              </a:rPr>
              <a:t>című feldolgozást ! </a:t>
            </a:r>
          </a:p>
          <a:p>
            <a:pPr algn="ctr">
              <a:defRPr/>
            </a:pPr>
            <a:r>
              <a:rPr lang="hu-HU" sz="2800" dirty="0">
                <a:solidFill>
                  <a:srgbClr val="0070C0"/>
                </a:solidFill>
              </a:rPr>
              <a:t>(Kattints a címre!)</a:t>
            </a:r>
            <a:r>
              <a:rPr lang="hu-HU" sz="2800" dirty="0">
                <a:solidFill>
                  <a:srgbClr val="AE2E51"/>
                </a:solidFill>
              </a:rPr>
              <a:t> 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 </a:t>
            </a:r>
            <a:endParaRPr lang="hu-HU" dirty="0"/>
          </a:p>
        </p:txBody>
      </p:sp>
      <p:pic>
        <p:nvPicPr>
          <p:cNvPr id="20485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4288"/>
            <a:ext cx="10110787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3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332038" y="741363"/>
            <a:ext cx="9744075" cy="1214437"/>
          </a:xfrm>
          <a:prstGeom prst="rect">
            <a:avLst/>
          </a:prstGeom>
          <a:solidFill>
            <a:srgbClr val="FAE0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A képek alapján gondold végig, mit tudtál meg a filmből! </a:t>
            </a:r>
          </a:p>
          <a:p>
            <a:pPr algn="ctr">
              <a:defRPr/>
            </a:pP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Mi történt ebben a csodatörténetben? Hangosan mondd 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el, majd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keresd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meg a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mondathoz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tartozó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képet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a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játékban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17" y="2133791"/>
            <a:ext cx="3717092" cy="186412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178" y="4175909"/>
            <a:ext cx="2952540" cy="251391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545" y="2528412"/>
            <a:ext cx="3529393" cy="329499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1510" name="Kép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69850"/>
            <a:ext cx="2070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églalap 1"/>
          <p:cNvSpPr>
            <a:spLocks noChangeArrowheads="1"/>
          </p:cNvSpPr>
          <p:nvPr/>
        </p:nvSpPr>
        <p:spPr bwMode="auto">
          <a:xfrm>
            <a:off x="2762250" y="168275"/>
            <a:ext cx="8883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rgbClr val="0070C0"/>
                </a:solidFill>
              </a:rPr>
              <a:t>(Diavetítés módban, kattintásra jelennek meg a képek)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59765" y="4444838"/>
            <a:ext cx="2785679" cy="1976056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AEBFB"/>
            </a:gs>
            <a:gs pos="49001">
              <a:srgbClr val="DFF1B9"/>
            </a:gs>
            <a:gs pos="59000">
              <a:srgbClr val="D0EB96"/>
            </a:gs>
            <a:gs pos="83000">
              <a:srgbClr val="94DE61"/>
            </a:gs>
            <a:gs pos="100000">
              <a:srgbClr val="94DE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3" y="2490788"/>
            <a:ext cx="3021012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Jobbra nyíl 3"/>
          <p:cNvSpPr/>
          <p:nvPr/>
        </p:nvSpPr>
        <p:spPr>
          <a:xfrm>
            <a:off x="3971925" y="942975"/>
            <a:ext cx="4860925" cy="5143500"/>
          </a:xfrm>
          <a:prstGeom prst="rightArrow">
            <a:avLst/>
          </a:prstGeom>
          <a:solidFill>
            <a:schemeClr val="bg1">
              <a:lumMod val="95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Sikerült felidézni a csodálatos kenyérszaporítás eseményeit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smtClean="0">
                <a:solidFill>
                  <a:schemeClr val="tx1"/>
                </a:solidFill>
                <a:hlinkClick r:id="rId3"/>
              </a:rPr>
              <a:t>Ide kattintva leellenőrizheted!</a:t>
            </a:r>
            <a:endParaRPr lang="hu-HU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Végezd el a feladatot!</a:t>
            </a:r>
          </a:p>
        </p:txBody>
      </p:sp>
      <p:pic>
        <p:nvPicPr>
          <p:cNvPr id="22532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8" y="1860550"/>
            <a:ext cx="7272338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b="-5254"/>
          <a:stretch/>
        </p:blipFill>
        <p:spPr bwMode="auto">
          <a:xfrm>
            <a:off x="263235" y="2760663"/>
            <a:ext cx="4029653" cy="304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Kép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4" t="1" b="-10338"/>
          <a:stretch/>
        </p:blipFill>
        <p:spPr bwMode="auto">
          <a:xfrm>
            <a:off x="300038" y="2228850"/>
            <a:ext cx="182721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Kép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-1" r="39608" b="19463"/>
          <a:stretch/>
        </p:blipFill>
        <p:spPr bwMode="auto">
          <a:xfrm>
            <a:off x="214313" y="1916113"/>
            <a:ext cx="3514726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Kép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75"/>
          <a:stretch/>
        </p:blipFill>
        <p:spPr bwMode="auto">
          <a:xfrm>
            <a:off x="661989" y="2705100"/>
            <a:ext cx="320343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Kép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6"/>
          <a:stretch/>
        </p:blipFill>
        <p:spPr bwMode="auto">
          <a:xfrm>
            <a:off x="1208089" y="1379538"/>
            <a:ext cx="264347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Kép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5"/>
          <a:stretch/>
        </p:blipFill>
        <p:spPr bwMode="auto">
          <a:xfrm>
            <a:off x="523876" y="1265238"/>
            <a:ext cx="3299980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016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092065" y="2172728"/>
            <a:ext cx="4188034" cy="1551799"/>
          </a:xfrm>
          <a:prstGeom prst="rect">
            <a:avLst/>
          </a:prstGeom>
          <a:gradFill>
            <a:gsLst>
              <a:gs pos="19000">
                <a:srgbClr val="CAEBF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Istennek </a:t>
            </a:r>
            <a:r>
              <a:rPr lang="hu-HU" sz="2400" dirty="0">
                <a:solidFill>
                  <a:schemeClr val="accent1">
                    <a:lumMod val="50000"/>
                  </a:schemeClr>
                </a:solidFill>
              </a:rPr>
              <a:t>gondja van 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rád! Akkor is amikor lehetetlenek tűnnek a dolgok...</a:t>
            </a:r>
            <a:endParaRPr lang="hu-HU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7092065" y="4090942"/>
            <a:ext cx="4188034" cy="1025453"/>
          </a:xfrm>
          <a:prstGeom prst="rect">
            <a:avLst/>
          </a:prstGeom>
          <a:gradFill>
            <a:gsLst>
              <a:gs pos="19000">
                <a:srgbClr val="CAEBF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Bármikor megtörténhet a csoda!</a:t>
            </a: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757410" y="5482810"/>
            <a:ext cx="3522689" cy="989109"/>
          </a:xfrm>
          <a:prstGeom prst="rect">
            <a:avLst/>
          </a:prstGeom>
          <a:gradFill>
            <a:gsLst>
              <a:gs pos="19000">
                <a:srgbClr val="CAEBF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Téged is fel tud használni!</a:t>
            </a: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2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47182" y="775253"/>
            <a:ext cx="4404122" cy="7199073"/>
          </a:xfrm>
          <a:prstGeom prst="rect">
            <a:avLst/>
          </a:prstGeom>
        </p:spPr>
      </p:pic>
      <p:sp>
        <p:nvSpPr>
          <p:cNvPr id="8" name="Szamárfül 7"/>
          <p:cNvSpPr/>
          <p:nvPr/>
        </p:nvSpPr>
        <p:spPr>
          <a:xfrm>
            <a:off x="2218544" y="239843"/>
            <a:ext cx="9061555" cy="1454046"/>
          </a:xfrm>
          <a:prstGeom prst="foldedCorner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AE2E51"/>
                </a:solidFill>
              </a:rPr>
              <a:t>A képen apró pici kék pöttyöket </a:t>
            </a:r>
            <a:r>
              <a:rPr lang="hu-HU" sz="4400" dirty="0" smtClean="0">
                <a:solidFill>
                  <a:srgbClr val="00B0F0"/>
                </a:solidFill>
              </a:rPr>
              <a:t>…</a:t>
            </a:r>
            <a:r>
              <a:rPr lang="hu-HU" sz="2400" dirty="0" smtClean="0">
                <a:solidFill>
                  <a:srgbClr val="AE2E51"/>
                </a:solidFill>
              </a:rPr>
              <a:t> látsz. Meg tudod számolni hányat? Nem szükséges. A válasz: 5000 (ötezer)! Ennyi embert vendégelt meg Jézus 2 halból és 5 kenyérből!</a:t>
            </a:r>
            <a:endParaRPr lang="hu-HU" sz="2400" dirty="0">
              <a:solidFill>
                <a:srgbClr val="AE2E5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20" y="12728"/>
            <a:ext cx="1707067" cy="16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91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-29981" y="2203554"/>
            <a:ext cx="9473784" cy="197775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Jézus 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hatalmas csodát tett azzal, hogy 2 halból és 5 kenyérből megvendégelt 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5000 (ötezer) 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embert! </a:t>
            </a:r>
            <a:endParaRPr lang="hu-HU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Ennek 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részleteivel kapcsolatban </a:t>
            </a:r>
            <a:r>
              <a:rPr lang="hu-HU" sz="2800" dirty="0" err="1">
                <a:solidFill>
                  <a:schemeClr val="accent5">
                    <a:lumMod val="75000"/>
                  </a:schemeClr>
                </a:solidFill>
              </a:rPr>
              <a:t>kattints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ide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 és végezd el a feladatot!</a:t>
            </a:r>
            <a:r>
              <a:rPr lang="hu-HU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758189" y="4430654"/>
            <a:ext cx="9433811" cy="1846289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Ha pedig 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ide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 klikkelsz és megfejted a szókirakót, megismerheted mai történetünk egyik kulcs szavát is, amely fontos szerepet játszott abban, hogy megtörténhetett a csoda. </a:t>
            </a:r>
            <a:endParaRPr lang="hu-H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562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4563090"/>
            <a:ext cx="2293495" cy="158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34" y="284440"/>
            <a:ext cx="1569038" cy="389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814513"/>
            <a:ext cx="9861550" cy="50434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330450" y="0"/>
            <a:ext cx="9861550" cy="1814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dirty="0">
                <a:solidFill>
                  <a:srgbClr val="AE2E51"/>
                </a:solidFill>
              </a:rPr>
              <a:t>Egy nagyon kedves kis gyermekének is elmeséli nekünk mai történetünket. Arról szól, hogy Jézus </a:t>
            </a:r>
            <a:r>
              <a:rPr lang="hu-HU" sz="2800" dirty="0" smtClean="0">
                <a:solidFill>
                  <a:srgbClr val="AE2E51"/>
                </a:solidFill>
              </a:rPr>
              <a:t>úr </a:t>
            </a:r>
            <a:r>
              <a:rPr lang="hu-HU" sz="2800" dirty="0">
                <a:solidFill>
                  <a:srgbClr val="AE2E51"/>
                </a:solidFill>
              </a:rPr>
              <a:t>az éhség fölött is! </a:t>
            </a:r>
            <a:endParaRPr lang="hu-HU" dirty="0">
              <a:solidFill>
                <a:srgbClr val="AE2E51"/>
              </a:solidFill>
            </a:endParaRPr>
          </a:p>
          <a:p>
            <a:pPr algn="ctr">
              <a:defRPr/>
            </a:pPr>
            <a:r>
              <a:rPr lang="hu-HU" sz="2400" dirty="0">
                <a:solidFill>
                  <a:srgbClr val="0070C0"/>
                </a:solidFill>
              </a:rPr>
              <a:t>(A hangszóróra kattintva meghallgathatjuk, </a:t>
            </a:r>
          </a:p>
          <a:p>
            <a:pPr algn="ctr">
              <a:defRPr/>
            </a:pPr>
            <a:r>
              <a:rPr lang="hu-HU" sz="2400" dirty="0">
                <a:solidFill>
                  <a:srgbClr val="0070C0"/>
                </a:solidFill>
              </a:rPr>
              <a:t>a kotta és szöveg segítségével pedig próbáljuk meg elénekelni!)</a:t>
            </a:r>
          </a:p>
        </p:txBody>
      </p:sp>
      <p:pic>
        <p:nvPicPr>
          <p:cNvPr id="2" name="Tágas mezőn ezernyi né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182" y="2743200"/>
            <a:ext cx="1032164" cy="103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54000"/>
            <a:ext cx="4652963" cy="4168775"/>
          </a:xfrm>
          <a:prstGeom prst="rect">
            <a:avLst/>
          </a:prstGeom>
          <a:solidFill>
            <a:srgbClr val="FDFA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6063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0"/>
            <a:ext cx="15319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amárfül 4"/>
          <p:cNvSpPr/>
          <p:nvPr/>
        </p:nvSpPr>
        <p:spPr>
          <a:xfrm>
            <a:off x="371475" y="1776413"/>
            <a:ext cx="3792538" cy="4899025"/>
          </a:xfrm>
          <a:prstGeom prst="foldedCorner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A történetben szereplő kisfiú mindenét megosztotta Jézussal és az 5000 emberrel. </a:t>
            </a:r>
          </a:p>
          <a:p>
            <a:pPr algn="ctr">
              <a:defRPr/>
            </a:pPr>
            <a:endParaRPr lang="hu-HU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hu-HU" sz="2000" dirty="0"/>
              <a:t>Mit gondoltok, hogy érezte magát, miután ezt tette?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hu-HU" sz="2000" dirty="0"/>
              <a:t>Ti is szívesen megosztjátok másokkal azt, ami a tiétek?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hu-HU" sz="2000" dirty="0"/>
              <a:t>Van olyan dolog, amit te is fel tudsz ajánlani Jézusnak, vagy megosztani másokkal?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/>
            </a:pPr>
            <a:endParaRPr lang="hu-HU" dirty="0"/>
          </a:p>
        </p:txBody>
      </p:sp>
      <p:sp>
        <p:nvSpPr>
          <p:cNvPr id="6" name="Szamárfül 5"/>
          <p:cNvSpPr/>
          <p:nvPr/>
        </p:nvSpPr>
        <p:spPr>
          <a:xfrm>
            <a:off x="4572000" y="4422775"/>
            <a:ext cx="7240588" cy="2252663"/>
          </a:xfrm>
          <a:prstGeom prst="foldedCorner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u-HU" sz="2000" b="1" dirty="0">
              <a:solidFill>
                <a:srgbClr val="AE2E51"/>
              </a:solidFill>
            </a:endParaRPr>
          </a:p>
          <a:p>
            <a:pPr>
              <a:defRPr/>
            </a:pPr>
            <a:r>
              <a:rPr lang="hu-HU" sz="2000" b="1" dirty="0">
                <a:solidFill>
                  <a:srgbClr val="AE2E51"/>
                </a:solidFill>
              </a:rPr>
              <a:t>Feladat:</a:t>
            </a:r>
          </a:p>
          <a:p>
            <a:pPr>
              <a:defRPr/>
            </a:pPr>
            <a:r>
              <a:rPr lang="hu-HU" sz="2000" dirty="0">
                <a:solidFill>
                  <a:srgbClr val="AE2E51"/>
                </a:solidFill>
              </a:rPr>
              <a:t>Hittanfüzetedbe, vagy egy lapra, rajzolj le egy hasonló kosarat, és írd bele, vagy rajzold bele azt a dolgot, amit szívesen megosztanál azokkal a barátaiddal, osztálytársaiddal, akikkel most nem találkozhatsz személyesen! Több dolgot is írhatsz, rajzolhatsz. Majd színezd ki! És amikor újra találkoztok megmutathatod, átadhatod ajándékként.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égvirágos üveg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3508</TotalTime>
  <Words>571</Words>
  <Application>Microsoft Office PowerPoint</Application>
  <PresentationFormat>Szélesvásznú</PresentationFormat>
  <Paragraphs>73</Paragraphs>
  <Slides>12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9" baseType="lpstr">
      <vt:lpstr>Arial</vt:lpstr>
      <vt:lpstr>Century Gothic</vt:lpstr>
      <vt:lpstr>Comic Sans MS</vt:lpstr>
      <vt:lpstr>Times New Roman</vt:lpstr>
      <vt:lpstr>Wingdings</vt:lpstr>
      <vt:lpstr>Wingdings 3</vt:lpstr>
      <vt:lpstr>Fazetta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RPI</cp:lastModifiedBy>
  <cp:revision>252</cp:revision>
  <dcterms:created xsi:type="dcterms:W3CDTF">2020-03-16T06:58:02Z</dcterms:created>
  <dcterms:modified xsi:type="dcterms:W3CDTF">2020-04-06T21:31:35Z</dcterms:modified>
</cp:coreProperties>
</file>