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sldIdLst>
    <p:sldId id="256" r:id="rId2"/>
    <p:sldId id="257" r:id="rId3"/>
    <p:sldId id="263" r:id="rId4"/>
    <p:sldId id="259" r:id="rId5"/>
    <p:sldId id="258" r:id="rId6"/>
    <p:sldId id="260" r:id="rId7"/>
    <p:sldId id="261" r:id="rId8"/>
    <p:sldId id="265" r:id="rId9"/>
    <p:sldId id="262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BABD36-D862-4C07-B5F9-910A923C577B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AC00F8B-177B-4FD2-B0C7-9EC2248DCA0B}">
      <dgm:prSet phldrT="[Szöveg]"/>
      <dgm:spPr/>
      <dgm:t>
        <a:bodyPr/>
        <a:lstStyle/>
        <a:p>
          <a:r>
            <a:rPr lang="hu-HU" dirty="0">
              <a:solidFill>
                <a:schemeClr val="accent1">
                  <a:lumMod val="50000"/>
                </a:schemeClr>
              </a:solidFill>
            </a:rPr>
            <a:t>Hasonlóságok </a:t>
          </a:r>
        </a:p>
      </dgm:t>
    </dgm:pt>
    <dgm:pt modelId="{61B7688B-603F-41EC-B190-33CDEDB7C8BF}" type="parTrans" cxnId="{AB08EB32-A9DC-46F4-B5DB-85FCF1E5FDD5}">
      <dgm:prSet/>
      <dgm:spPr/>
      <dgm:t>
        <a:bodyPr/>
        <a:lstStyle/>
        <a:p>
          <a:endParaRPr lang="hu-HU"/>
        </a:p>
      </dgm:t>
    </dgm:pt>
    <dgm:pt modelId="{E9B188C2-AB9F-4B0F-B925-8FD36387BEEA}" type="sibTrans" cxnId="{AB08EB32-A9DC-46F4-B5DB-85FCF1E5FDD5}">
      <dgm:prSet/>
      <dgm:spPr/>
      <dgm:t>
        <a:bodyPr/>
        <a:lstStyle/>
        <a:p>
          <a:endParaRPr lang="hu-HU"/>
        </a:p>
      </dgm:t>
    </dgm:pt>
    <dgm:pt modelId="{A69F9495-1B10-45A9-B727-38C7E175B3C5}">
      <dgm:prSet phldrT="[Szöveg]"/>
      <dgm:spPr/>
      <dgm:t>
        <a:bodyPr/>
        <a:lstStyle/>
        <a:p>
          <a:r>
            <a:rPr lang="hu-HU" dirty="0">
              <a:solidFill>
                <a:schemeClr val="accent6">
                  <a:lumMod val="75000"/>
                </a:schemeClr>
              </a:solidFill>
            </a:rPr>
            <a:t>Különbségek </a:t>
          </a:r>
        </a:p>
      </dgm:t>
    </dgm:pt>
    <dgm:pt modelId="{4DD40129-DEF0-4C30-9E3B-D0BA6A78D741}" type="parTrans" cxnId="{0A2D7550-B1C2-4360-AB97-A518CABFBC30}">
      <dgm:prSet/>
      <dgm:spPr/>
      <dgm:t>
        <a:bodyPr/>
        <a:lstStyle/>
        <a:p>
          <a:endParaRPr lang="hu-HU"/>
        </a:p>
      </dgm:t>
    </dgm:pt>
    <dgm:pt modelId="{C4E368BD-5C6D-42BE-B607-B5D8177B9A25}" type="sibTrans" cxnId="{0A2D7550-B1C2-4360-AB97-A518CABFBC30}">
      <dgm:prSet/>
      <dgm:spPr/>
      <dgm:t>
        <a:bodyPr/>
        <a:lstStyle/>
        <a:p>
          <a:endParaRPr lang="hu-HU"/>
        </a:p>
      </dgm:t>
    </dgm:pt>
    <dgm:pt modelId="{78DE1C6E-5B8F-437E-A75A-FC401CAC8CBB}" type="pres">
      <dgm:prSet presAssocID="{4DBABD36-D862-4C07-B5F9-910A923C577B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E2E12332-B365-4959-89B3-0E93B5735D86}" type="pres">
      <dgm:prSet presAssocID="{4DBABD36-D862-4C07-B5F9-910A923C577B}" presName="Background" presStyleLbl="bgImgPlace1" presStyleIdx="0" presStyleCnt="1"/>
      <dgm:spPr>
        <a:solidFill>
          <a:schemeClr val="accent1">
            <a:lumMod val="20000"/>
            <a:lumOff val="80000"/>
          </a:schemeClr>
        </a:solidFill>
      </dgm:spPr>
    </dgm:pt>
    <dgm:pt modelId="{8AE7FCAE-514D-4190-90B1-9859A8621936}" type="pres">
      <dgm:prSet presAssocID="{4DBABD36-D862-4C07-B5F9-910A923C577B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97F2E9F-3B1A-4854-B6C1-8F03F3884460}" type="pres">
      <dgm:prSet presAssocID="{4DBABD36-D862-4C07-B5F9-910A923C577B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7CBB140A-4F35-4E47-AB9F-0C0A9EED67B2}" type="pres">
      <dgm:prSet presAssocID="{4DBABD36-D862-4C07-B5F9-910A923C577B}" presName="Plus" presStyleLbl="alignNode1" presStyleIdx="0" presStyleCnt="2"/>
      <dgm:spPr>
        <a:solidFill>
          <a:srgbClr val="92D050"/>
        </a:solidFill>
      </dgm:spPr>
    </dgm:pt>
    <dgm:pt modelId="{8BDE9FBD-F336-4CC3-B12D-3674787D9644}" type="pres">
      <dgm:prSet presAssocID="{4DBABD36-D862-4C07-B5F9-910A923C577B}" presName="Minus" presStyleLbl="alignNode1" presStyleIdx="1" presStyleCnt="2"/>
      <dgm:spPr>
        <a:solidFill>
          <a:srgbClr val="FF0000"/>
        </a:solidFill>
      </dgm:spPr>
    </dgm:pt>
    <dgm:pt modelId="{A5414B48-BEE3-4E79-A289-CC0ED02519BF}" type="pres">
      <dgm:prSet presAssocID="{4DBABD36-D862-4C07-B5F9-910A923C577B}" presName="Divider" presStyleLbl="parChTrans1D1" presStyleIdx="0" presStyleCnt="1"/>
      <dgm:spPr/>
    </dgm:pt>
  </dgm:ptLst>
  <dgm:cxnLst>
    <dgm:cxn modelId="{25DCF01B-11E1-4093-B6AE-240DF8F0FCDC}" type="presOf" srcId="{BAC00F8B-177B-4FD2-B0C7-9EC2248DCA0B}" destId="{8AE7FCAE-514D-4190-90B1-9859A8621936}" srcOrd="0" destOrd="0" presId="urn:microsoft.com/office/officeart/2009/3/layout/PlusandMinus"/>
    <dgm:cxn modelId="{AB08EB32-A9DC-46F4-B5DB-85FCF1E5FDD5}" srcId="{4DBABD36-D862-4C07-B5F9-910A923C577B}" destId="{BAC00F8B-177B-4FD2-B0C7-9EC2248DCA0B}" srcOrd="0" destOrd="0" parTransId="{61B7688B-603F-41EC-B190-33CDEDB7C8BF}" sibTransId="{E9B188C2-AB9F-4B0F-B925-8FD36387BEEA}"/>
    <dgm:cxn modelId="{0A2D7550-B1C2-4360-AB97-A518CABFBC30}" srcId="{4DBABD36-D862-4C07-B5F9-910A923C577B}" destId="{A69F9495-1B10-45A9-B727-38C7E175B3C5}" srcOrd="1" destOrd="0" parTransId="{4DD40129-DEF0-4C30-9E3B-D0BA6A78D741}" sibTransId="{C4E368BD-5C6D-42BE-B607-B5D8177B9A25}"/>
    <dgm:cxn modelId="{60F67E76-C8AA-4FAE-BDAA-9F07A0A11B55}" type="presOf" srcId="{4DBABD36-D862-4C07-B5F9-910A923C577B}" destId="{78DE1C6E-5B8F-437E-A75A-FC401CAC8CBB}" srcOrd="0" destOrd="0" presId="urn:microsoft.com/office/officeart/2009/3/layout/PlusandMinus"/>
    <dgm:cxn modelId="{807E6CE3-7165-4376-9411-A8B3451CD218}" type="presOf" srcId="{A69F9495-1B10-45A9-B727-38C7E175B3C5}" destId="{497F2E9F-3B1A-4854-B6C1-8F03F3884460}" srcOrd="0" destOrd="0" presId="urn:microsoft.com/office/officeart/2009/3/layout/PlusandMinus"/>
    <dgm:cxn modelId="{BA698C3C-A8D3-4D44-B5C1-CD1C0AFD19E2}" type="presParOf" srcId="{78DE1C6E-5B8F-437E-A75A-FC401CAC8CBB}" destId="{E2E12332-B365-4959-89B3-0E93B5735D86}" srcOrd="0" destOrd="0" presId="urn:microsoft.com/office/officeart/2009/3/layout/PlusandMinus"/>
    <dgm:cxn modelId="{5A428A8D-DDCD-4815-A7EC-40428C96A11B}" type="presParOf" srcId="{78DE1C6E-5B8F-437E-A75A-FC401CAC8CBB}" destId="{8AE7FCAE-514D-4190-90B1-9859A8621936}" srcOrd="1" destOrd="0" presId="urn:microsoft.com/office/officeart/2009/3/layout/PlusandMinus"/>
    <dgm:cxn modelId="{6F9183E2-4A53-496D-801D-6D82E72F371B}" type="presParOf" srcId="{78DE1C6E-5B8F-437E-A75A-FC401CAC8CBB}" destId="{497F2E9F-3B1A-4854-B6C1-8F03F3884460}" srcOrd="2" destOrd="0" presId="urn:microsoft.com/office/officeart/2009/3/layout/PlusandMinus"/>
    <dgm:cxn modelId="{1B3243BB-646C-4DE4-B667-12BDADCEE577}" type="presParOf" srcId="{78DE1C6E-5B8F-437E-A75A-FC401CAC8CBB}" destId="{7CBB140A-4F35-4E47-AB9F-0C0A9EED67B2}" srcOrd="3" destOrd="0" presId="urn:microsoft.com/office/officeart/2009/3/layout/PlusandMinus"/>
    <dgm:cxn modelId="{A2FBD540-5A41-4336-B2C9-20FBC2EF9023}" type="presParOf" srcId="{78DE1C6E-5B8F-437E-A75A-FC401CAC8CBB}" destId="{8BDE9FBD-F336-4CC3-B12D-3674787D9644}" srcOrd="4" destOrd="0" presId="urn:microsoft.com/office/officeart/2009/3/layout/PlusandMinus"/>
    <dgm:cxn modelId="{23865C76-9739-4244-A781-764FD6EA99F2}" type="presParOf" srcId="{78DE1C6E-5B8F-437E-A75A-FC401CAC8CBB}" destId="{A5414B48-BEE3-4E79-A289-CC0ED02519BF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12332-B365-4959-89B3-0E93B5735D86}">
      <dsp:nvSpPr>
        <dsp:cNvPr id="0" name=""/>
        <dsp:cNvSpPr/>
      </dsp:nvSpPr>
      <dsp:spPr>
        <a:xfrm>
          <a:off x="384993" y="1940129"/>
          <a:ext cx="3721607" cy="192330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7FCAE-514D-4190-90B1-9859A8621936}">
      <dsp:nvSpPr>
        <dsp:cNvPr id="0" name=""/>
        <dsp:cNvSpPr/>
      </dsp:nvSpPr>
      <dsp:spPr>
        <a:xfrm>
          <a:off x="496214" y="2165061"/>
          <a:ext cx="1728194" cy="1645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>
              <a:solidFill>
                <a:schemeClr val="accent1">
                  <a:lumMod val="50000"/>
                </a:schemeClr>
              </a:solidFill>
            </a:rPr>
            <a:t>Hasonlóságok </a:t>
          </a:r>
        </a:p>
      </dsp:txBody>
      <dsp:txXfrm>
        <a:off x="496214" y="2165061"/>
        <a:ext cx="1728194" cy="1645363"/>
      </dsp:txXfrm>
    </dsp:sp>
    <dsp:sp modelId="{497F2E9F-3B1A-4854-B6C1-8F03F3884460}">
      <dsp:nvSpPr>
        <dsp:cNvPr id="0" name=""/>
        <dsp:cNvSpPr/>
      </dsp:nvSpPr>
      <dsp:spPr>
        <a:xfrm>
          <a:off x="2262908" y="2165061"/>
          <a:ext cx="1728194" cy="1645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>
              <a:solidFill>
                <a:schemeClr val="accent6">
                  <a:lumMod val="75000"/>
                </a:schemeClr>
              </a:solidFill>
            </a:rPr>
            <a:t>Különbségek </a:t>
          </a:r>
        </a:p>
      </dsp:txBody>
      <dsp:txXfrm>
        <a:off x="2262908" y="2165061"/>
        <a:ext cx="1728194" cy="1645363"/>
      </dsp:txXfrm>
    </dsp:sp>
    <dsp:sp modelId="{7CBB140A-4F35-4E47-AB9F-0C0A9EED67B2}">
      <dsp:nvSpPr>
        <dsp:cNvPr id="0" name=""/>
        <dsp:cNvSpPr/>
      </dsp:nvSpPr>
      <dsp:spPr>
        <a:xfrm>
          <a:off x="0" y="1555233"/>
          <a:ext cx="727210" cy="727210"/>
        </a:xfrm>
        <a:prstGeom prst="plus">
          <a:avLst>
            <a:gd name="adj" fmla="val 32810"/>
          </a:avLst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E9FBD-F336-4CC3-B12D-3674787D9644}">
      <dsp:nvSpPr>
        <dsp:cNvPr id="0" name=""/>
        <dsp:cNvSpPr/>
      </dsp:nvSpPr>
      <dsp:spPr>
        <a:xfrm>
          <a:off x="3593276" y="1816756"/>
          <a:ext cx="684433" cy="23454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14B48-BEE3-4E79-A289-CC0ED02519BF}">
      <dsp:nvSpPr>
        <dsp:cNvPr id="0" name=""/>
        <dsp:cNvSpPr/>
      </dsp:nvSpPr>
      <dsp:spPr>
        <a:xfrm>
          <a:off x="2245797" y="2168580"/>
          <a:ext cx="427" cy="157148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63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B0666-C6EE-41C1-A9A3-CF9E9CB3CD63}" type="datetime1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2025. 05. 09.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2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0FAF1-268B-4AEE-9F6C-A54DA25F12DB}" type="datetime1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2025. 05. 09.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4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C18D2A-223E-4971-B71A-B4325CED5FDD}" type="datetime1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2025. 05. 09.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2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zakaszfejléc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4161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67F8A-F348-4390-B539-EE89E655D79C}" type="datetime1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2025. 05. 09.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1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A53DA3-1F0E-4D72-A69C-BC9D78314DDE}" type="datetime1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2025. 05. 09.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010FC-5DEB-4028-BC4A-1DCA674E01C3}" type="datetime1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2025. 05. 09.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8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6FC71-4BE8-472E-B6A9-A1CB0169BC4F}" type="datetime1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2025. 05. 09.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7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8626E-BC59-419C-974D-CAE3AC979F8E}" type="datetime1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2025. 05. 09.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0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46D4EE-A3A7-4BAC-AD54-ED5F1292CBCF}" type="datetime1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2025. 05. 09.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4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9" name="Téglalap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8" name="Téglalap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10237-83F0-4672-81F3-8DBEEE945A97}" type="datetime1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2025. 05. 09.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49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xels.h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59251" y="4756764"/>
            <a:ext cx="11015710" cy="1207007"/>
          </a:xfrm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Értékes, de mitől?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36082" y="3895344"/>
            <a:ext cx="3546428" cy="861420"/>
          </a:xfrm>
        </p:spPr>
        <p:txBody>
          <a:bodyPr/>
          <a:lstStyle/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Értékrendünk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0765536" y="6339698"/>
            <a:ext cx="142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4. lecke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771" y="1025914"/>
            <a:ext cx="58293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Gyakorlati feladat 2. lehetőség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0" y="1905000"/>
            <a:ext cx="6239256" cy="4477512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Készítsetek egyénileg egy rövid 100-200 szavas újságcikket vagy blogbejegyzést a keresztyén értékekről a tanultak alapján!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Szempontok az írások elkészítéséhez: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Személyes hangvételű, nem tudományos, inkább fiatalos írás legyen.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Adjatok ötleteket, hogy milyen lehetőségeit látjátok az említett értékek továbbadásának napjainkban?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Megjegyzés: A jól sikerült írások bekerülhetnek akár az iskolaújságba, honlapra is. 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C18D2A-223E-4971-B71A-B4325CED5FDD}" type="datetime1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2025. 05. 09.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15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Forrás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PPT-</a:t>
            </a:r>
            <a:r>
              <a:rPr lang="hu-HU" dirty="0" err="1"/>
              <a:t>ben</a:t>
            </a:r>
            <a:r>
              <a:rPr lang="hu-HU" dirty="0"/>
              <a:t> található képek a </a:t>
            </a:r>
            <a:r>
              <a:rPr lang="hu-HU" dirty="0">
                <a:hlinkClick r:id="rId2"/>
              </a:rPr>
              <a:t>www.pexels.hu</a:t>
            </a:r>
            <a:r>
              <a:rPr lang="hu-HU" dirty="0"/>
              <a:t> internetes oldalon megtalálhatók.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C18D2A-223E-4971-B71A-B4325CED5FDD}" type="datetime1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2025. 05. 09.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071372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 számodra az érték?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6112" y="1664208"/>
            <a:ext cx="5925312" cy="5001768"/>
          </a:xfrm>
        </p:spPr>
        <p:txBody>
          <a:bodyPr>
            <a:normAutofit fontScale="92500" lnSpcReduction="1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Gondolkozz el ezen a kérdésen, hogy mi számodra az érték?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Fogalmazd meg válaszodat, majd beszélgessetek kisebb csoportokban erről!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Soroljatok fel számotokra fontos értékeket, majd pedig rangsoroljátok azokat, amik döntően meghatározzák saját értékrendeteket!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Készítsetek egy 5-ös listát egy lapra a legfontosabbakból!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(Megjegyzés: Az első helyre kerüljön a legfontosabb, a táblázat segít.)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Indokoljátok is a választ, hogy miért éppen ezek a legfontosabbak nektek! Vizsgáljátok meg, hogy mennyire jelennek meg ezek a mindennapi életben!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515005"/>
              </p:ext>
            </p:extLst>
          </p:nvPr>
        </p:nvGraphicFramePr>
        <p:xfrm>
          <a:off x="7040880" y="2095670"/>
          <a:ext cx="5011926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09">
                  <a:extLst>
                    <a:ext uri="{9D8B030D-6E8A-4147-A177-3AD203B41FA5}">
                      <a16:colId xmlns:a16="http://schemas.microsoft.com/office/drawing/2014/main" val="1802902188"/>
                    </a:ext>
                  </a:extLst>
                </a:gridCol>
                <a:gridCol w="1846182">
                  <a:extLst>
                    <a:ext uri="{9D8B030D-6E8A-4147-A177-3AD203B41FA5}">
                      <a16:colId xmlns:a16="http://schemas.microsoft.com/office/drawing/2014/main" val="210693866"/>
                    </a:ext>
                  </a:extLst>
                </a:gridCol>
                <a:gridCol w="2715835">
                  <a:extLst>
                    <a:ext uri="{9D8B030D-6E8A-4147-A177-3AD203B41FA5}">
                      <a16:colId xmlns:a16="http://schemas.microsoft.com/office/drawing/2014/main" val="4004133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Érték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Indoklás,</a:t>
                      </a:r>
                      <a:r>
                        <a:rPr lang="hu-HU" baseline="0" dirty="0"/>
                        <a:t> </a:t>
                      </a:r>
                      <a:r>
                        <a:rPr lang="hu-HU" dirty="0"/>
                        <a:t>megjegyzés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926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C000"/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343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272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050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256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079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91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Általánosan elfogadott fontos alapértékek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5714" y="1946988"/>
            <a:ext cx="10360572" cy="4267200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életvédelem (az élet védelmének határozott elfogadása és megvalósítása)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bátorság (szükség esetén határozott fellépés, bátor helytállás)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empátia kifejezése (együttérzés szenvedő és/vagy veszélyben lévő emberekkel, embercsoportokkal)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jóakarat (jó szándék mások felé)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kötelességtudat (azonnali segítségnyújtás előzetes mérlegelés nélkül)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segítőkészség (segítség szükségességének gyors felismerése, önzetlenség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C18D2A-223E-4971-B71A-B4325CED5FDD}" type="datetime1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2025. 05. 09.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0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870204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Gondolkodjunk!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1453896"/>
            <a:ext cx="6272784" cy="4873332"/>
          </a:xfrm>
        </p:spPr>
        <p:txBody>
          <a:bodyPr>
            <a:no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Egy állítás szerint: „Nincs semleges gondolkodás és nincs értéksemleges élet.”  Mit jelenthet ez? 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világ, amiben élünk, hordozza és közvetíti a saját értékrendjét. Például: értékes az, aki fiatal, aki sikeres és gazdag, aki meg tudja valósítani önmagát, aki érvényesíteni tudja az akaratát stb.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 történik, ha a keresztyén értékrend találkozik ezzel az elképzeléssel? 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Hozzatok példákat az „értékütközésekre”, konfliktusokra a tapasztalataitok alapján! 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760" y="2327818"/>
            <a:ext cx="4060288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3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Érték – értékes – értékrend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79" y="1845734"/>
            <a:ext cx="6680375" cy="430281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Rendkívül különböző az, hogy az emberek mit tekintenek értéknek és mit nem.</a:t>
            </a:r>
          </a:p>
          <a:p>
            <a:pPr>
              <a:lnSpc>
                <a:spcPct val="11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Mindannyian hordozzuk a családunk és a közösségeink értékrendjét, tanuljuk, átvesszük és továbbadjuk azokat, miközben mi magunk is változtatunk olykor az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értékrendünkön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hiszen folyamatosan alakul ki. </a:t>
            </a:r>
          </a:p>
          <a:p>
            <a:pPr>
              <a:lnSpc>
                <a:spcPct val="11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Vajon mitől lesz hiteles egy ember értékrendje?</a:t>
            </a:r>
          </a:p>
          <a:p>
            <a:pPr>
              <a:lnSpc>
                <a:spcPct val="11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Miben különbözhet egy református keresztyén fiatal értékrendje a nem keresztyén kortársainál? </a:t>
            </a:r>
          </a:p>
          <a:p>
            <a:pPr>
              <a:lnSpc>
                <a:spcPct val="11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Vitassátok meg a kérdéseket és próbáljatok közösen különbségeket és hasonlóságokat keresni saját tapasztalataitok és eddigi tanulmányaitok alapján a keresztyén etika értékei és az úgymond világi értékrend között!</a:t>
            </a:r>
          </a:p>
          <a:p>
            <a:endParaRPr lang="hu-HU" dirty="0"/>
          </a:p>
          <a:p>
            <a:endParaRPr lang="hu-HU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37097180"/>
              </p:ext>
            </p:extLst>
          </p:nvPr>
        </p:nvGraphicFramePr>
        <p:xfrm>
          <a:off x="7409793" y="719666"/>
          <a:ext cx="42777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658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22390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Amivel csordultig van a szív…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1198179"/>
            <a:ext cx="8645810" cy="5255174"/>
          </a:xfrm>
        </p:spPr>
        <p:txBody>
          <a:bodyPr>
            <a:normAutofit fontScale="925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„A jó ember szíve jó kincséből hozza elő a jót, a gonosz ember pedig a gonoszból hozza elő a gonoszt. Mert amivel csordultig van a szív, azt szólja a száj.”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6,45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Ez az Ige mély üzenetet hordoz arról, hogy a szívünkben rejtőző dolgok határozzák meg a viselkedésünket,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szavainkat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döntéseinket.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szív mint bibliai kép a belső világunk, gondolataink, érzéseink, vágyaink összessége, mindaz, ami lényünk teljessége és meghatározza az embert.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száj, ami azt közvetíti, ami a szívben van.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Jó kincs lehet Isten szeretete, megbocsátás, hit és olyan értékek, erények is, amelyek a keresztyén ember jellemzői.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Gonosz kincs pedig lehet a harag, az irigység, bántó szavak, vagy az önzés.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viselkedésünk és szavaink árulkodnak a belső világunkról. A szívünket nem rejthetjük el, mert előbb-utóbb „kicsordul”. Fontos kérdés tehát, hogy mivel „töltjük meg” a szívünket, és mire irányulnak a gondolataink. 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99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Kérdések kiscsoportos beszélgetéshez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0" y="1944414"/>
            <a:ext cx="6348984" cy="3861618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Mivel van tele most a szíved?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Mikor érezted, hogy „kicsordult” belőled valami jó vagy rossz? Mi lett a hatása?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3. Mondj 3 dolgot, ami a napokban „feltöltött” téged!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4. Hogyan tudnál Isten jó kincseivel „feltölteni” másokat?</a:t>
            </a:r>
          </a:p>
        </p:txBody>
      </p:sp>
    </p:spTree>
    <p:extLst>
      <p:ext uri="{BB962C8B-B14F-4D97-AF65-F5344CB8AC3E}">
        <p14:creationId xmlns:p14="http://schemas.microsoft.com/office/powerpoint/2010/main" val="73362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Keresztyén értékrendünk alapjai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7538" y="1841938"/>
            <a:ext cx="8043766" cy="4267200"/>
          </a:xfrm>
        </p:spPr>
        <p:txBody>
          <a:bodyPr/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Istennek terve van az életünkkel és Ő egy szolgáló, azaz másokért is felelősséget vállaló életre hív.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Aki Isten szeretetére alapozza az életét, az ezzel a szeretettel tud mások szükségeire is odafigyelni. Nemcsak a maga hasznát keresi, hanem a másét is, ahogy Pál apostol írja a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Fil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2,4-ben. 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 aranyszabály pedig így szól: „Amit tehát szeretnétek, hogy az emberek veletek cselekedjenek, ti is ugyanazt cselekedjétek velük, mert ez a törvény, és ezt tanítják a próféták.” Mt 7,12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C18D2A-223E-4971-B71A-B4325CED5FDD}" type="datetime1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2025. 05. 09.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1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10287000" cy="861358"/>
          </a:xfrm>
        </p:spPr>
        <p:txBody>
          <a:bodyPr/>
          <a:lstStyle/>
          <a:p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Gyakorlati feladat 1. lehetőség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0" y="1554480"/>
            <a:ext cx="10287000" cy="4930297"/>
          </a:xfrm>
        </p:spPr>
        <p:txBody>
          <a:bodyPr>
            <a:normAutofit fontScale="92500" lnSpcReduction="1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Határozzuk meg a hittancsoportunk értékrendjét!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Készítsünk egy „érték-listát” egy lapon, táblán vagy egy albumban, amin összegyűjtjük és meghatározzuk ennek a hittancsoportnak az értékrendjét!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Határozzunk meg célokat és egyéni illetve közösségi feladatokat is!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Megjegyzés: Fontos, hogy mindenki elmondhassa elképzelését, de lényeges, hogy a megbeszélés végén megegyezés szülessen a listáról. 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Segítő kérdések az „érték-lista” összeállításához: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Hogyan viselkedünk egymással,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mire figyelünk,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milyen szavakat, kifejezéseket használunk a csoportban egymásra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mit tartunk itt fontosnak stb. 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C18D2A-223E-4971-B71A-B4325CED5FDD}" type="datetime1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2025. 05. 09.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375A4-56A4-47D6-9801-1991572033F7}" type="slidenum">
              <a:rPr kumimoji="0" lang="hu-H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Franklin Gothic Medium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7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8_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879</Words>
  <Application>Microsoft Office PowerPoint</Application>
  <PresentationFormat>Szélesvásznú</PresentationFormat>
  <Paragraphs>84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Arial</vt:lpstr>
      <vt:lpstr>Franklin Gothic Medium</vt:lpstr>
      <vt:lpstr>8_Blue Tan Gradient 16x9</vt:lpstr>
      <vt:lpstr>Értékes, de mitől?</vt:lpstr>
      <vt:lpstr>Mi számodra az érték? </vt:lpstr>
      <vt:lpstr>Általánosan elfogadott fontos alapértékek </vt:lpstr>
      <vt:lpstr>Gondolkodjunk!</vt:lpstr>
      <vt:lpstr>Érték – értékes – értékrend</vt:lpstr>
      <vt:lpstr>Amivel csordultig van a szív…</vt:lpstr>
      <vt:lpstr>Kérdések kiscsoportos beszélgetéshez</vt:lpstr>
      <vt:lpstr>Keresztyén értékrendünk alapjai </vt:lpstr>
      <vt:lpstr>Gyakorlati feladat 1. lehetőség</vt:lpstr>
      <vt:lpstr>Gyakorlati feladat 2. lehetőség </vt:lpstr>
      <vt:lpstr>Forrás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Értékes, de mitől?</dc:title>
  <dc:creator>Csőri-Czinkos Gergő</dc:creator>
  <cp:lastModifiedBy>Csőri-Czinkos Gergő Tamás</cp:lastModifiedBy>
  <cp:revision>33</cp:revision>
  <dcterms:created xsi:type="dcterms:W3CDTF">2025-05-07T06:52:42Z</dcterms:created>
  <dcterms:modified xsi:type="dcterms:W3CDTF">2025-05-09T07:23:39Z</dcterms:modified>
</cp:coreProperties>
</file>