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70" r:id="rId2"/>
    <p:sldId id="371" r:id="rId3"/>
    <p:sldId id="457" r:id="rId4"/>
    <p:sldId id="455" r:id="rId5"/>
    <p:sldId id="459" r:id="rId6"/>
    <p:sldId id="463" r:id="rId7"/>
    <p:sldId id="460" r:id="rId8"/>
    <p:sldId id="464" r:id="rId9"/>
    <p:sldId id="465" r:id="rId10"/>
    <p:sldId id="461" r:id="rId11"/>
    <p:sldId id="462" r:id="rId12"/>
    <p:sldId id="458" r:id="rId13"/>
    <p:sldId id="453" r:id="rId14"/>
    <p:sldId id="454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ED419"/>
    <a:srgbClr val="F6800A"/>
    <a:srgbClr val="CC6126"/>
    <a:srgbClr val="1B8DB1"/>
    <a:srgbClr val="C0EBFC"/>
    <a:srgbClr val="C4C4C4"/>
    <a:srgbClr val="EEB500"/>
    <a:srgbClr val="A3E1FB"/>
    <a:srgbClr val="00748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55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86" y="442"/>
      </p:cViewPr>
      <p:guideLst>
        <p:guide pos="3795"/>
        <p:guide orient="horz" pos="216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2021. 06. 15.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ordwall.net/play/1826/536/66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UPvLKWIn9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7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openxmlformats.org/officeDocument/2006/relationships/hyperlink" Target="http://refpedi.hu/hatteranyagok/digihittan2020/sablon_teremtes_ZN_2021.05.30.pdf" TargetMode="External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8.png"/><Relationship Id="rId1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17" Type="http://schemas.openxmlformats.org/officeDocument/2006/relationships/image" Target="../media/image17.png"/><Relationship Id="rId2" Type="http://schemas.openxmlformats.org/officeDocument/2006/relationships/image" Target="../media/image16.png"/><Relationship Id="rId16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slide" Target="slide8.xml"/><Relationship Id="rId10" Type="http://schemas.microsoft.com/office/2007/relationships/hdphoto" Target="../media/hdphoto6.wdp"/><Relationship Id="rId19" Type="http://schemas.openxmlformats.org/officeDocument/2006/relationships/image" Target="../media/image19.png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2" Type="http://schemas.openxmlformats.org/officeDocument/2006/relationships/image" Target="../media/image16.png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slide" Target="slide7.xml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2" Type="http://schemas.openxmlformats.org/officeDocument/2006/relationships/image" Target="../media/image16.png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slide" Target="slide8.xml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slide" Target="slide9.xml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2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D8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solidFill>
            <a:srgbClr val="0074B8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srgbClr val="FED419"/>
                </a:solidFill>
                <a:cs typeface="Arial" panose="020B0604020202020204" pitchFamily="34" charset="0"/>
              </a:rPr>
              <a:t>valaki, aki felolvassa a szövegeket,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>
                <a:solidFill>
                  <a:srgbClr val="FED419"/>
                </a:solidFill>
                <a:cs typeface="Arial" panose="020B0604020202020204" pitchFamily="34" charset="0"/>
              </a:rPr>
              <a:t>n</a:t>
            </a:r>
            <a:r>
              <a:rPr lang="hu-HU" sz="2800" b="1" dirty="0" smtClean="0">
                <a:solidFill>
                  <a:srgbClr val="FED419"/>
                </a:solidFill>
                <a:cs typeface="Arial" panose="020B0604020202020204" pitchFamily="34" charset="0"/>
              </a:rPr>
              <a:t>yomtatott sablon (ha lehet, akkor érdemes A/3-as méretben nyomtatni)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>
                <a:solidFill>
                  <a:srgbClr val="FED419"/>
                </a:solidFill>
                <a:cs typeface="Arial" panose="020B0604020202020204" pitchFamily="34" charset="0"/>
              </a:rPr>
              <a:t>o</a:t>
            </a:r>
            <a:r>
              <a:rPr lang="hu-HU" sz="2800" b="1" dirty="0" smtClean="0">
                <a:solidFill>
                  <a:srgbClr val="FED419"/>
                </a:solidFill>
                <a:cs typeface="Arial" panose="020B0604020202020204" pitchFamily="34" charset="0"/>
              </a:rPr>
              <a:t>lló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>
                <a:solidFill>
                  <a:srgbClr val="FED419"/>
                </a:solidFill>
                <a:cs typeface="Arial" panose="020B0604020202020204" pitchFamily="34" charset="0"/>
              </a:rPr>
              <a:t>s</a:t>
            </a:r>
            <a:r>
              <a:rPr lang="hu-HU" sz="2800" b="1" dirty="0" smtClean="0">
                <a:solidFill>
                  <a:srgbClr val="FED419"/>
                </a:solidFill>
                <a:cs typeface="Arial" panose="020B0604020202020204" pitchFamily="34" charset="0"/>
              </a:rPr>
              <a:t>zínes ceruzák,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srgbClr val="FED419"/>
                </a:solidFill>
                <a:cs typeface="Arial" panose="020B0604020202020204" pitchFamily="34" charset="0"/>
              </a:rPr>
              <a:t>internetkapcsolat</a:t>
            </a: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B0E6C8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0093EE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 smtClean="0">
                <a:solidFill>
                  <a:prstClr val="white"/>
                </a:solidFill>
                <a:cs typeface="Arial" panose="020B0604020202020204" pitchFamily="34" charset="0"/>
              </a:rPr>
              <a:t>ISTEN TEREMTETTE A VILÁGOT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6800A"/>
            </a:gs>
            <a:gs pos="93000">
              <a:srgbClr val="FED41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doboz 25"/>
          <p:cNvSpPr txBox="1"/>
          <p:nvPr/>
        </p:nvSpPr>
        <p:spPr>
          <a:xfrm>
            <a:off x="982627" y="920546"/>
            <a:ext cx="10226747" cy="7357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2800" dirty="0" smtClean="0">
                <a:solidFill>
                  <a:srgbClr val="F6800A"/>
                </a:solidFill>
              </a:rPr>
              <a:t>Ismételjük át a teremtés történetet egy memóriajátékkal!</a:t>
            </a:r>
            <a:endParaRPr lang="hu-HU" sz="2800" dirty="0">
              <a:solidFill>
                <a:srgbClr val="F6800A"/>
              </a:solidFill>
            </a:endParaRPr>
          </a:p>
        </p:txBody>
      </p:sp>
      <p:sp>
        <p:nvSpPr>
          <p:cNvPr id="27" name="Szövegdoboz 26">
            <a:hlinkClick r:id="rId2"/>
          </p:cNvPr>
          <p:cNvSpPr txBox="1"/>
          <p:nvPr/>
        </p:nvSpPr>
        <p:spPr>
          <a:xfrm>
            <a:off x="6455583" y="3429819"/>
            <a:ext cx="4136217" cy="7357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800" dirty="0" smtClean="0">
                <a:solidFill>
                  <a:srgbClr val="F6800A"/>
                </a:solidFill>
                <a:hlinkClick r:id="rId2"/>
              </a:rPr>
              <a:t>Kattints ide a játékhoz!</a:t>
            </a:r>
            <a:endParaRPr lang="hu-HU" sz="2800" dirty="0">
              <a:solidFill>
                <a:srgbClr val="F6800A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88" y="2797160"/>
            <a:ext cx="5117752" cy="2736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9547" y="5490000"/>
            <a:ext cx="1362453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45" b="100000" l="0" r="100000">
                        <a14:foregroundMark x1="42692" y1="29726" x2="43846" y2="28506"/>
                        <a14:foregroundMark x1="85000" y1="9756" x2="88462" y2="16159"/>
                        <a14:foregroundMark x1="94231" y1="13567" x2="94231" y2="13567"/>
                        <a14:foregroundMark x1="86346" y1="13567" x2="81923" y2="13262"/>
                        <a14:backgroundMark x1="48462" y1="19817" x2="10769" y2="41006"/>
                        <a14:backgroundMark x1="4808" y1="45122" x2="1731" y2="73476"/>
                        <a14:backgroundMark x1="95385" y1="24543" x2="98846" y2="11738"/>
                        <a14:backgroundMark x1="76538" y1="19817" x2="75385" y2="10671"/>
                        <a14:backgroundMark x1="62500" y1="29878" x2="65962" y2="25152"/>
                        <a14:backgroundMark x1="86538" y1="19665" x2="86538" y2="19665"/>
                        <a14:backgroundMark x1="69808" y1="26829" x2="69808" y2="26829"/>
                        <a14:backgroundMark x1="69808" y1="28506" x2="69808" y2="28506"/>
                        <a14:backgroundMark x1="62500" y1="23628" x2="62500" y2="23628"/>
                        <a14:backgroundMark x1="56923" y1="29878" x2="56923" y2="29878"/>
                        <a14:backgroundMark x1="58462" y1="29726" x2="58462" y2="29726"/>
                        <a14:backgroundMark x1="57692" y1="32317" x2="57692" y2="32317"/>
                        <a14:backgroundMark x1="89038" y1="24695" x2="89038" y2="24695"/>
                        <a14:backgroundMark x1="89231" y1="27439" x2="89231" y2="27439"/>
                        <a14:backgroundMark x1="68846" y1="30335" x2="68846" y2="30335"/>
                        <a14:backgroundMark x1="85577" y1="12043" x2="85577" y2="12043"/>
                        <a14:backgroundMark x1="92115" y1="12805" x2="92115" y2="12805"/>
                        <a14:backgroundMark x1="86154" y1="12348" x2="86154" y2="12348"/>
                        <a14:backgroundMark x1="83269" y1="14634" x2="83269" y2="14634"/>
                        <a14:backgroundMark x1="85577" y1="14634" x2="85577" y2="14634"/>
                        <a14:backgroundMark x1="85769" y1="11585" x2="85769" y2="11585"/>
                        <a14:backgroundMark x1="86154" y1="12043" x2="86154" y2="12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1" y="2743200"/>
            <a:ext cx="3355531" cy="4233132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0" y="1577135"/>
            <a:ext cx="12192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600" dirty="0" smtClean="0">
                <a:solidFill>
                  <a:srgbClr val="FED419"/>
                </a:solidFill>
                <a:effectLst/>
                <a:latin typeface="Arial Rounded MT Bold" panose="020F0704030504030204" pitchFamily="34" charset="0"/>
              </a:rPr>
              <a:t>„ÉS LÁTTA ISTEN, HOGY EZ </a:t>
            </a:r>
            <a:r>
              <a:rPr lang="hu-HU" sz="8600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JÓ</a:t>
            </a:r>
            <a:r>
              <a:rPr lang="hu-HU" sz="8600" dirty="0" smtClean="0">
                <a:solidFill>
                  <a:srgbClr val="FED419"/>
                </a:solidFill>
                <a:effectLst/>
                <a:latin typeface="Arial Rounded MT Bold" panose="020F0704030504030204" pitchFamily="34" charset="0"/>
              </a:rPr>
              <a:t>.”</a:t>
            </a:r>
          </a:p>
          <a:p>
            <a:pPr algn="ctr"/>
            <a:r>
              <a:rPr lang="hu-HU" sz="4000" dirty="0" smtClean="0">
                <a:solidFill>
                  <a:srgbClr val="FED419"/>
                </a:solidFill>
                <a:effectLst/>
                <a:latin typeface="Arial Rounded MT Bold" panose="020F0704030504030204" pitchFamily="34" charset="0"/>
              </a:rPr>
              <a:t>Mózes 1. könyve 1,10</a:t>
            </a:r>
            <a:endParaRPr lang="hu-HU" sz="3600" dirty="0">
              <a:solidFill>
                <a:srgbClr val="FED419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06285" y="695784"/>
            <a:ext cx="4979430" cy="649188"/>
          </a:xfrm>
          <a:prstGeom prst="roundRect">
            <a:avLst>
              <a:gd name="adj" fmla="val 50000"/>
            </a:avLst>
          </a:prstGeom>
          <a:solidFill>
            <a:srgbClr val="FED419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2400" dirty="0" smtClean="0"/>
              <a:t>Tanuld meg az aranymondást!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l="1077" t="887" r="2783" b="-887"/>
          <a:stretch/>
        </p:blipFill>
        <p:spPr>
          <a:xfrm>
            <a:off x="0" y="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 teremtette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99896" y="275451"/>
            <a:ext cx="1819275" cy="181927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00891" y="511000"/>
            <a:ext cx="9165049" cy="735747"/>
          </a:xfrm>
          <a:prstGeom prst="roundRect">
            <a:avLst>
              <a:gd name="adj" fmla="val 50000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Kattints a hangszóróra, énekeld az éneket!</a:t>
            </a:r>
            <a:endParaRPr lang="hu-HU" sz="2800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99655" y="1640294"/>
            <a:ext cx="6716600" cy="908864"/>
          </a:xfrm>
          <a:prstGeom prst="roundRect">
            <a:avLst>
              <a:gd name="adj" fmla="val 50000"/>
            </a:avLst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1800" dirty="0" smtClean="0"/>
              <a:t>Ki teremtette ezt a világot, az egész világot, az egész világot? Ki teremtette ezt a világot? </a:t>
            </a:r>
            <a:endParaRPr lang="hu-HU" sz="1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7466701" y="1811777"/>
            <a:ext cx="3075781" cy="519351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1800" dirty="0" smtClean="0"/>
              <a:t> Atyánk, Istenünk!</a:t>
            </a:r>
            <a:endParaRPr lang="hu-HU" sz="1800" dirty="0"/>
          </a:p>
        </p:txBody>
      </p:sp>
      <p:sp>
        <p:nvSpPr>
          <p:cNvPr id="9" name="Ellipszis 8"/>
          <p:cNvSpPr/>
          <p:nvPr/>
        </p:nvSpPr>
        <p:spPr>
          <a:xfrm>
            <a:off x="183215" y="1661171"/>
            <a:ext cx="828000" cy="828000"/>
          </a:xfrm>
          <a:prstGeom prst="ellipse">
            <a:avLst/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1.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41682" y="2642209"/>
            <a:ext cx="6732598" cy="908864"/>
          </a:xfrm>
          <a:prstGeom prst="roundRect">
            <a:avLst>
              <a:gd name="adj" fmla="val 50000"/>
            </a:avLst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Ki teremtette a</a:t>
            </a:r>
            <a:r>
              <a:rPr lang="hu-HU" dirty="0" smtClean="0"/>
              <a:t> kék tengert, a hullámzó tengert, a hullámzó tengert? Ki teremtette a kék tengert? 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466701" y="2836966"/>
            <a:ext cx="3075781" cy="519351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1800" dirty="0" smtClean="0"/>
              <a:t> Atyánk, Istenünk!</a:t>
            </a:r>
            <a:endParaRPr lang="hu-HU" sz="1800" dirty="0"/>
          </a:p>
        </p:txBody>
      </p:sp>
      <p:sp>
        <p:nvSpPr>
          <p:cNvPr id="12" name="Ellipszis 11"/>
          <p:cNvSpPr/>
          <p:nvPr/>
        </p:nvSpPr>
        <p:spPr>
          <a:xfrm>
            <a:off x="183215" y="2619791"/>
            <a:ext cx="828000" cy="828000"/>
          </a:xfrm>
          <a:prstGeom prst="ellipse">
            <a:avLst/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2</a:t>
            </a:r>
            <a:r>
              <a:rPr lang="hu-HU" sz="3200" dirty="0" smtClean="0">
                <a:solidFill>
                  <a:schemeClr val="bg1"/>
                </a:solidFill>
              </a:rPr>
              <a:t>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41682" y="3644124"/>
            <a:ext cx="6732598" cy="908864"/>
          </a:xfrm>
          <a:prstGeom prst="roundRect">
            <a:avLst>
              <a:gd name="adj" fmla="val 50000"/>
            </a:avLst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Ki </a:t>
            </a:r>
            <a:r>
              <a:rPr lang="hu-HU" dirty="0" smtClean="0"/>
              <a:t>teremtette a </a:t>
            </a:r>
            <a:r>
              <a:rPr lang="hu-HU" dirty="0" smtClean="0"/>
              <a:t>sok csillagot, ragyogó csillagot, ragyogó csillagot? Ki teremtette a sok csillagot? 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466701" y="3838881"/>
            <a:ext cx="3075781" cy="519351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1800" dirty="0" smtClean="0"/>
              <a:t>Atyánk, Istenünk!</a:t>
            </a:r>
            <a:endParaRPr lang="hu-HU" sz="1800" dirty="0"/>
          </a:p>
        </p:txBody>
      </p:sp>
      <p:sp>
        <p:nvSpPr>
          <p:cNvPr id="16" name="Ellipszis 15"/>
          <p:cNvSpPr/>
          <p:nvPr/>
        </p:nvSpPr>
        <p:spPr>
          <a:xfrm>
            <a:off x="183215" y="3621706"/>
            <a:ext cx="828000" cy="828000"/>
          </a:xfrm>
          <a:prstGeom prst="ellipse">
            <a:avLst/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3</a:t>
            </a:r>
            <a:r>
              <a:rPr lang="hu-HU" sz="3200" dirty="0" smtClean="0">
                <a:solidFill>
                  <a:schemeClr val="bg1"/>
                </a:solidFill>
              </a:rPr>
              <a:t>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41682" y="4646039"/>
            <a:ext cx="6732598" cy="908864"/>
          </a:xfrm>
          <a:prstGeom prst="roundRect">
            <a:avLst>
              <a:gd name="adj" fmla="val 50000"/>
            </a:avLst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Ki teremtette </a:t>
            </a:r>
            <a:r>
              <a:rPr lang="hu-HU" dirty="0" smtClean="0"/>
              <a:t>a madárkát, repülő madárkát, repülő madárkát? Ki teremtette a madárkát?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7466701" y="4840796"/>
            <a:ext cx="3075781" cy="519351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1800" dirty="0" smtClean="0"/>
              <a:t>Atyánk, Istenünk!</a:t>
            </a:r>
            <a:endParaRPr lang="hu-HU" sz="1800" dirty="0"/>
          </a:p>
        </p:txBody>
      </p:sp>
      <p:sp>
        <p:nvSpPr>
          <p:cNvPr id="19" name="Ellipszis 18"/>
          <p:cNvSpPr/>
          <p:nvPr/>
        </p:nvSpPr>
        <p:spPr>
          <a:xfrm>
            <a:off x="183215" y="4623621"/>
            <a:ext cx="828000" cy="828000"/>
          </a:xfrm>
          <a:prstGeom prst="ellipse">
            <a:avLst/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4</a:t>
            </a:r>
            <a:r>
              <a:rPr lang="hu-HU" sz="3200" dirty="0" smtClean="0">
                <a:solidFill>
                  <a:schemeClr val="bg1"/>
                </a:solidFill>
              </a:rPr>
              <a:t>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841682" y="5647953"/>
            <a:ext cx="6732598" cy="908864"/>
          </a:xfrm>
          <a:prstGeom prst="roundRect">
            <a:avLst>
              <a:gd name="adj" fmla="val 50000"/>
            </a:avLst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Ki </a:t>
            </a:r>
            <a:r>
              <a:rPr lang="hu-HU" dirty="0" smtClean="0"/>
              <a:t>teremtett meg téged, őt, engem, téged őt és engem, téged, őt és engem? </a:t>
            </a:r>
            <a:r>
              <a:rPr lang="hu-HU" dirty="0"/>
              <a:t>Ki teremtett meg téged, őt, </a:t>
            </a:r>
            <a:r>
              <a:rPr lang="hu-HU" dirty="0" smtClean="0"/>
              <a:t>engem?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7466701" y="5842710"/>
            <a:ext cx="3075781" cy="519351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1800" dirty="0" smtClean="0"/>
              <a:t>Atyánk, Istenünk!</a:t>
            </a:r>
            <a:endParaRPr lang="hu-HU" sz="1800" dirty="0"/>
          </a:p>
        </p:txBody>
      </p:sp>
      <p:sp>
        <p:nvSpPr>
          <p:cNvPr id="26" name="Ellipszis 25"/>
          <p:cNvSpPr/>
          <p:nvPr/>
        </p:nvSpPr>
        <p:spPr>
          <a:xfrm>
            <a:off x="183215" y="5625535"/>
            <a:ext cx="828000" cy="828000"/>
          </a:xfrm>
          <a:prstGeom prst="ellipse">
            <a:avLst/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5</a:t>
            </a:r>
            <a:r>
              <a:rPr lang="hu-HU" sz="3200" dirty="0" smtClean="0">
                <a:solidFill>
                  <a:schemeClr val="bg1"/>
                </a:solidFill>
              </a:rPr>
              <a:t>.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2090" y="5554903"/>
            <a:ext cx="137991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9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6800A"/>
            </a:gs>
            <a:gs pos="93000">
              <a:srgbClr val="FED41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</a:t>
            </a: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hittanórán is!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6800A"/>
            </a:gs>
            <a:gs pos="93000">
              <a:srgbClr val="FED41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accent2">
                  <a:lumMod val="40000"/>
                  <a:lumOff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F6800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F6800A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F6800A"/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rgbClr val="F6800A"/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rgbClr val="F6800A"/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F6800A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rgbClr val="F6800A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rgbClr val="F6800A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6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0074B8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i teremtette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71016" y="391003"/>
            <a:ext cx="1819275" cy="181927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31371" y="366876"/>
            <a:ext cx="9768525" cy="822305"/>
          </a:xfrm>
          <a:prstGeom prst="roundRect">
            <a:avLst>
              <a:gd name="adj" fmla="val 50000"/>
            </a:avLst>
          </a:prstGeom>
          <a:solidFill>
            <a:srgbClr val="01A095"/>
          </a:solidFill>
          <a:effectLst>
            <a:outerShdw blurRad="3175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Kattints a hangszóróra, tanuld meg az éneket!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30135" y="1496170"/>
            <a:ext cx="6716600" cy="908864"/>
          </a:xfrm>
          <a:prstGeom prst="roundRect">
            <a:avLst>
              <a:gd name="adj" fmla="val 50000"/>
            </a:avLst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1800" dirty="0" smtClean="0"/>
              <a:t>Ki teremtette ezt a világot, az egész világot, az egész világot? Ki teremtette ezt a világot? </a:t>
            </a:r>
            <a:endParaRPr lang="hu-HU" sz="1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7497181" y="1667653"/>
            <a:ext cx="3075781" cy="519351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1800" dirty="0" smtClean="0"/>
              <a:t> Atyánk, Istenünk!</a:t>
            </a:r>
            <a:endParaRPr lang="hu-HU" sz="1800" dirty="0"/>
          </a:p>
        </p:txBody>
      </p:sp>
      <p:sp>
        <p:nvSpPr>
          <p:cNvPr id="9" name="Ellipszis 8"/>
          <p:cNvSpPr/>
          <p:nvPr/>
        </p:nvSpPr>
        <p:spPr>
          <a:xfrm>
            <a:off x="213695" y="1517047"/>
            <a:ext cx="828000" cy="828000"/>
          </a:xfrm>
          <a:prstGeom prst="ellipse">
            <a:avLst/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1.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72162" y="2498085"/>
            <a:ext cx="6732598" cy="908864"/>
          </a:xfrm>
          <a:prstGeom prst="roundRect">
            <a:avLst>
              <a:gd name="adj" fmla="val 50000"/>
            </a:avLst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Ki teremtette a</a:t>
            </a:r>
            <a:r>
              <a:rPr lang="hu-HU" dirty="0" smtClean="0"/>
              <a:t> kék tengert, a hullámzó tengert, a hullámzó tengert? Ki teremtette a kék tengert? 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497181" y="2692842"/>
            <a:ext cx="3075781" cy="519351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1800" dirty="0" smtClean="0"/>
              <a:t> Atyánk, Istenünk!</a:t>
            </a:r>
            <a:endParaRPr lang="hu-HU" sz="1800" dirty="0"/>
          </a:p>
        </p:txBody>
      </p:sp>
      <p:sp>
        <p:nvSpPr>
          <p:cNvPr id="12" name="Ellipszis 11"/>
          <p:cNvSpPr/>
          <p:nvPr/>
        </p:nvSpPr>
        <p:spPr>
          <a:xfrm>
            <a:off x="213695" y="2475667"/>
            <a:ext cx="828000" cy="828000"/>
          </a:xfrm>
          <a:prstGeom prst="ellipse">
            <a:avLst/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2</a:t>
            </a:r>
            <a:r>
              <a:rPr lang="hu-HU" sz="3200" dirty="0" smtClean="0">
                <a:solidFill>
                  <a:schemeClr val="bg1"/>
                </a:solidFill>
              </a:rPr>
              <a:t>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72162" y="3500000"/>
            <a:ext cx="6732598" cy="908864"/>
          </a:xfrm>
          <a:prstGeom prst="roundRect">
            <a:avLst>
              <a:gd name="adj" fmla="val 50000"/>
            </a:avLst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Ki teremtette </a:t>
            </a:r>
            <a:r>
              <a:rPr lang="hu-HU" dirty="0" smtClean="0"/>
              <a:t>a sok </a:t>
            </a:r>
            <a:r>
              <a:rPr lang="hu-HU" dirty="0" smtClean="0"/>
              <a:t>csillagot, ragyogó csillagot, ragyogó csillagot? Ki teremtette a sok csillagot? 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497181" y="3694757"/>
            <a:ext cx="3075781" cy="519351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1800" dirty="0" smtClean="0"/>
              <a:t>Atyánk, Istenünk!</a:t>
            </a:r>
            <a:endParaRPr lang="hu-HU" sz="1800" dirty="0"/>
          </a:p>
        </p:txBody>
      </p:sp>
      <p:sp>
        <p:nvSpPr>
          <p:cNvPr id="16" name="Ellipszis 15"/>
          <p:cNvSpPr/>
          <p:nvPr/>
        </p:nvSpPr>
        <p:spPr>
          <a:xfrm>
            <a:off x="213695" y="3477582"/>
            <a:ext cx="828000" cy="828000"/>
          </a:xfrm>
          <a:prstGeom prst="ellipse">
            <a:avLst/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3</a:t>
            </a:r>
            <a:r>
              <a:rPr lang="hu-HU" sz="3200" dirty="0" smtClean="0">
                <a:solidFill>
                  <a:schemeClr val="bg1"/>
                </a:solidFill>
              </a:rPr>
              <a:t>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872162" y="4501915"/>
            <a:ext cx="6732598" cy="908864"/>
          </a:xfrm>
          <a:prstGeom prst="roundRect">
            <a:avLst>
              <a:gd name="adj" fmla="val 50000"/>
            </a:avLst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Ki teremtette </a:t>
            </a:r>
            <a:r>
              <a:rPr lang="hu-HU" dirty="0" smtClean="0"/>
              <a:t>a madárkát, repülő madárkát, repülő madárkát? Ki teremtette a madárkát?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7497181" y="4696672"/>
            <a:ext cx="3075781" cy="519351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1800" dirty="0" smtClean="0"/>
              <a:t>Atyánk, Istenünk!</a:t>
            </a:r>
            <a:endParaRPr lang="hu-HU" sz="1800" dirty="0"/>
          </a:p>
        </p:txBody>
      </p:sp>
      <p:sp>
        <p:nvSpPr>
          <p:cNvPr id="19" name="Ellipszis 18"/>
          <p:cNvSpPr/>
          <p:nvPr/>
        </p:nvSpPr>
        <p:spPr>
          <a:xfrm>
            <a:off x="213695" y="4479497"/>
            <a:ext cx="828000" cy="828000"/>
          </a:xfrm>
          <a:prstGeom prst="ellipse">
            <a:avLst/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4</a:t>
            </a:r>
            <a:r>
              <a:rPr lang="hu-HU" sz="3200" dirty="0" smtClean="0">
                <a:solidFill>
                  <a:schemeClr val="bg1"/>
                </a:solidFill>
              </a:rPr>
              <a:t>.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872162" y="5503829"/>
            <a:ext cx="6732598" cy="908864"/>
          </a:xfrm>
          <a:prstGeom prst="roundRect">
            <a:avLst>
              <a:gd name="adj" fmla="val 50000"/>
            </a:avLst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Ki </a:t>
            </a:r>
            <a:r>
              <a:rPr lang="hu-HU" dirty="0" smtClean="0"/>
              <a:t>teremtett meg téged, őt, engem, téged őt és engem, téged, őt és engem? </a:t>
            </a:r>
            <a:r>
              <a:rPr lang="hu-HU" dirty="0"/>
              <a:t>Ki teremtett meg téged, őt, </a:t>
            </a:r>
            <a:r>
              <a:rPr lang="hu-HU" dirty="0" smtClean="0"/>
              <a:t>engem?</a:t>
            </a:r>
            <a:endParaRPr lang="hu-HU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7497181" y="5698586"/>
            <a:ext cx="3075781" cy="519351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1800" dirty="0" smtClean="0"/>
              <a:t>Atyánk, Istenünk!</a:t>
            </a:r>
            <a:endParaRPr lang="hu-HU" sz="1800" dirty="0"/>
          </a:p>
        </p:txBody>
      </p:sp>
      <p:sp>
        <p:nvSpPr>
          <p:cNvPr id="26" name="Ellipszis 25"/>
          <p:cNvSpPr/>
          <p:nvPr/>
        </p:nvSpPr>
        <p:spPr>
          <a:xfrm>
            <a:off x="213695" y="5481411"/>
            <a:ext cx="828000" cy="828000"/>
          </a:xfrm>
          <a:prstGeom prst="ellipse">
            <a:avLst/>
          </a:prstGeom>
          <a:solidFill>
            <a:srgbClr val="007485"/>
          </a:solidFill>
          <a:effectLst>
            <a:outerShdw blurRad="431800" dist="38100" dir="8100000" sx="102000" sy="102000" algn="tr" rotWithShape="0">
              <a:prstClr val="black">
                <a:alpha val="88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hu-HU" sz="3200" dirty="0">
                <a:solidFill>
                  <a:schemeClr val="bg1"/>
                </a:solidFill>
              </a:rPr>
              <a:t>5</a:t>
            </a:r>
            <a:r>
              <a:rPr lang="hu-HU" sz="3200" dirty="0" smtClean="0">
                <a:solidFill>
                  <a:schemeClr val="bg1"/>
                </a:solidFill>
              </a:rPr>
              <a:t>.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2090" y="5501549"/>
            <a:ext cx="137991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51000">
                <a:schemeClr val="accent2">
                  <a:lumMod val="0"/>
                  <a:lumOff val="100000"/>
                </a:schemeClr>
              </a:gs>
              <a:gs pos="89000">
                <a:schemeClr val="accent5">
                  <a:lumMod val="50000"/>
                </a:schemeClr>
              </a:gs>
              <a:gs pos="73000">
                <a:srgbClr val="0070C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kerekített téglalap 7">
            <a:hlinkClick r:id="rId3"/>
          </p:cNvPr>
          <p:cNvSpPr/>
          <p:nvPr/>
        </p:nvSpPr>
        <p:spPr>
          <a:xfrm>
            <a:off x="3743960" y="2804160"/>
            <a:ext cx="4704080" cy="1899920"/>
          </a:xfrm>
          <a:prstGeom prst="roundRect">
            <a:avLst>
              <a:gd name="adj" fmla="val 26774"/>
            </a:avLst>
          </a:prstGeom>
          <a:solidFill>
            <a:srgbClr val="FED419"/>
          </a:solidFill>
          <a:ln>
            <a:noFill/>
          </a:ln>
          <a:effectLst>
            <a:outerShdw blurRad="1168400" dist="38100" sx="136000" sy="13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Isten teremtette a  világot. </a:t>
            </a:r>
            <a:endParaRPr lang="hu-HU" sz="2400" dirty="0">
              <a:solidFill>
                <a:schemeClr val="tx1"/>
              </a:solidFill>
            </a:endParaRP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De hogyan történt mindez?</a:t>
            </a:r>
          </a:p>
          <a:p>
            <a:pPr algn="ctr"/>
            <a:r>
              <a:rPr lang="hu-HU" sz="2400" b="1" u="sng" dirty="0" smtClean="0">
                <a:solidFill>
                  <a:schemeClr val="tx1"/>
                </a:solidFill>
              </a:rPr>
              <a:t>Kattints ide</a:t>
            </a:r>
            <a:r>
              <a:rPr lang="hu-HU" sz="2400" dirty="0" smtClean="0">
                <a:solidFill>
                  <a:schemeClr val="tx1"/>
                </a:solidFill>
              </a:rPr>
              <a:t>, és nézd meg az animációs filmet!</a:t>
            </a:r>
            <a:endParaRPr lang="hu-HU" sz="2400" dirty="0">
              <a:solidFill>
                <a:schemeClr val="tx1"/>
              </a:solidFill>
            </a:endParaRP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F7F567E0-35D5-47F3-A5D8-F83C5F6A4B13}"/>
              </a:ext>
            </a:extLst>
          </p:cNvPr>
          <p:cNvGrpSpPr/>
          <p:nvPr/>
        </p:nvGrpSpPr>
        <p:grpSpPr>
          <a:xfrm>
            <a:off x="0" y="5490000"/>
            <a:ext cx="1374984" cy="1368000"/>
            <a:chOff x="5227316" y="2973968"/>
            <a:chExt cx="1374984" cy="1368000"/>
          </a:xfrm>
        </p:grpSpPr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A7A180F3-CEFE-4E53-B689-2EF340664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7316" y="2973968"/>
              <a:ext cx="1374984" cy="1368000"/>
            </a:xfrm>
            <a:prstGeom prst="rect">
              <a:avLst/>
            </a:prstGeom>
          </p:spPr>
        </p:pic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F40D8704-279D-4F28-92FE-437CC59966B1}"/>
                </a:ext>
              </a:extLst>
            </p:cNvPr>
            <p:cNvSpPr txBox="1"/>
            <p:nvPr/>
          </p:nvSpPr>
          <p:spPr>
            <a:xfrm>
              <a:off x="5507751" y="3931634"/>
              <a:ext cx="8141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050" dirty="0"/>
                <a:t>filmnézés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24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6800A"/>
            </a:gs>
            <a:gs pos="93000">
              <a:srgbClr val="FED41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98" r="100000">
                        <a14:foregroundMark x1="41314" y1="7953" x2="60438" y2="36506"/>
                        <a14:backgroundMark x1="8759" y1="17080" x2="25547" y2="12647"/>
                      </a14:backgroundRemoval>
                    </a14:imgEffect>
                  </a14:imgLayer>
                </a14:imgProps>
              </a:ext>
            </a:extLst>
          </a:blip>
          <a:srcRect l="2845" t="6225" r="2917" b="6742"/>
          <a:stretch/>
        </p:blipFill>
        <p:spPr>
          <a:xfrm>
            <a:off x="7350066" y="2491720"/>
            <a:ext cx="3887724" cy="4020312"/>
          </a:xfrm>
          <a:prstGeom prst="rect">
            <a:avLst/>
          </a:prstGeom>
          <a:effectLst/>
        </p:spPr>
      </p:pic>
      <p:sp>
        <p:nvSpPr>
          <p:cNvPr id="5" name="Szövegdoboz 4">
            <a:hlinkClick r:id="rId4"/>
          </p:cNvPr>
          <p:cNvSpPr txBox="1"/>
          <p:nvPr/>
        </p:nvSpPr>
        <p:spPr>
          <a:xfrm>
            <a:off x="459491" y="568806"/>
            <a:ext cx="5004000" cy="519351"/>
          </a:xfrm>
          <a:prstGeom prst="roundRect">
            <a:avLst>
              <a:gd name="adj" fmla="val 50000"/>
            </a:avLst>
          </a:prstGeom>
          <a:solidFill>
            <a:srgbClr val="00748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1800" dirty="0" smtClean="0"/>
              <a:t>1. Nyomtasd ki a sablont! </a:t>
            </a:r>
            <a:r>
              <a:rPr lang="hu-HU" sz="1800" b="1" u="sng" dirty="0" smtClean="0">
                <a:solidFill>
                  <a:srgbClr val="C0EBFC"/>
                </a:solidFill>
              </a:rPr>
              <a:t>Kattints ide!</a:t>
            </a:r>
            <a:endParaRPr lang="hu-HU" sz="1800" b="1" u="sng" dirty="0">
              <a:solidFill>
                <a:srgbClr val="C0EBFC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59491" y="1241512"/>
            <a:ext cx="5004000" cy="519351"/>
          </a:xfrm>
          <a:prstGeom prst="roundRect">
            <a:avLst>
              <a:gd name="adj" fmla="val 50000"/>
            </a:avLst>
          </a:prstGeom>
          <a:solidFill>
            <a:srgbClr val="00748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1800" dirty="0" smtClean="0"/>
              <a:t>2. Vágd körbe a vastag vonal mentén!</a:t>
            </a:r>
            <a:endParaRPr lang="hu-HU" sz="1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59491" y="1914218"/>
            <a:ext cx="5004000" cy="519351"/>
          </a:xfrm>
          <a:prstGeom prst="roundRect">
            <a:avLst>
              <a:gd name="adj" fmla="val 50000"/>
            </a:avLst>
          </a:prstGeom>
          <a:solidFill>
            <a:srgbClr val="00748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1800" dirty="0" smtClean="0"/>
              <a:t>3. Hajtogasd be a szaggatott vonalak mentén!</a:t>
            </a:r>
            <a:endParaRPr lang="hu-HU" sz="1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59491" y="2586924"/>
            <a:ext cx="5004000" cy="519351"/>
          </a:xfrm>
          <a:prstGeom prst="roundRect">
            <a:avLst>
              <a:gd name="adj" fmla="val 50000"/>
            </a:avLst>
          </a:prstGeom>
          <a:solidFill>
            <a:srgbClr val="00748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1800" dirty="0" smtClean="0"/>
              <a:t>4. Színezd ki a könyvecskét!</a:t>
            </a:r>
            <a:endParaRPr lang="hu-HU" sz="1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59491" y="3259630"/>
            <a:ext cx="5004000" cy="908864"/>
          </a:xfrm>
          <a:prstGeom prst="roundRect">
            <a:avLst>
              <a:gd name="adj" fmla="val 50000"/>
            </a:avLst>
          </a:prstGeom>
          <a:solidFill>
            <a:srgbClr val="00748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1800" dirty="0" smtClean="0"/>
              <a:t>5. Melyik napon mit teremtett Isten?</a:t>
            </a:r>
          </a:p>
          <a:p>
            <a:pPr algn="ctr"/>
            <a:r>
              <a:rPr lang="hu-HU" sz="1800" dirty="0" smtClean="0"/>
              <a:t>Írd a megfelelő számot a képek túloldalára!</a:t>
            </a:r>
            <a:endParaRPr lang="hu-HU" sz="1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59491" y="4321849"/>
            <a:ext cx="5004000" cy="908864"/>
          </a:xfrm>
          <a:prstGeom prst="roundRect">
            <a:avLst>
              <a:gd name="adj" fmla="val 50000"/>
            </a:avLst>
          </a:prstGeom>
          <a:solidFill>
            <a:srgbClr val="00748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1800" dirty="0" smtClean="0"/>
              <a:t>6. A könyvecske közepe a 7. napot jelzi. Ekkor Isten megpihent. </a:t>
            </a:r>
            <a:endParaRPr lang="hu-HU" sz="18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59491" y="5384066"/>
            <a:ext cx="5004000" cy="1028510"/>
          </a:xfrm>
          <a:prstGeom prst="roundRect">
            <a:avLst>
              <a:gd name="adj" fmla="val 50000"/>
            </a:avLst>
          </a:prstGeom>
          <a:solidFill>
            <a:srgbClr val="00748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1800" dirty="0" smtClean="0"/>
              <a:t>7. Hajtogasd be a könyvecske lapjait a teremtés sorrendjében időben visszafelé! </a:t>
            </a:r>
          </a:p>
          <a:p>
            <a:pPr algn="ctr"/>
            <a:r>
              <a:rPr lang="hu-HU" sz="1800" dirty="0" smtClean="0"/>
              <a:t>Így tudod </a:t>
            </a:r>
            <a:r>
              <a:rPr lang="hu-HU" sz="1800" smtClean="0"/>
              <a:t>sorban kinyitni </a:t>
            </a:r>
            <a:r>
              <a:rPr lang="hu-HU" sz="1800" dirty="0" smtClean="0"/>
              <a:t>az oldalakat!</a:t>
            </a:r>
            <a:endParaRPr lang="hu-HU" sz="18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67" b="89956" l="1463" r="89756"/>
                    </a14:imgEffect>
                  </a14:imgLayer>
                </a14:imgProps>
              </a:ext>
            </a:extLst>
          </a:blip>
          <a:srcRect l="6055" t="12713" r="15733" b="19079"/>
          <a:stretch/>
        </p:blipFill>
        <p:spPr>
          <a:xfrm>
            <a:off x="8476048" y="2471973"/>
            <a:ext cx="1574800" cy="153416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15" b="89423" l="0" r="89604">
                        <a14:foregroundMark x1="63366" y1="27885" x2="31188" y2="25000"/>
                        <a14:foregroundMark x1="65347" y1="31731" x2="46040" y2="52404"/>
                        <a14:foregroundMark x1="30693" y1="37981" x2="33168" y2="62019"/>
                        <a14:foregroundMark x1="61881" y1="22596" x2="25248" y2="50962"/>
                        <a14:foregroundMark x1="51485" y1="34135" x2="51485" y2="34135"/>
                        <a14:foregroundMark x1="36634" y1="38462" x2="36634" y2="38462"/>
                      </a14:backgroundRemoval>
                    </a14:imgEffect>
                  </a14:imgLayer>
                </a14:imgProps>
              </a:ext>
            </a:extLst>
          </a:blip>
          <a:srcRect l="5031" t="15529" r="13931" b="15925"/>
          <a:stretch/>
        </p:blipFill>
        <p:spPr>
          <a:xfrm flipH="1">
            <a:off x="9664767" y="3132372"/>
            <a:ext cx="1606213" cy="139897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396" l="3382" r="94203"/>
                    </a14:imgEffect>
                  </a14:imgLayer>
                </a14:imgProps>
              </a:ext>
            </a:extLst>
          </a:blip>
          <a:srcRect l="8175" t="9773" r="11953" b="6947"/>
          <a:stretch/>
        </p:blipFill>
        <p:spPr>
          <a:xfrm flipH="1">
            <a:off x="9644447" y="4412534"/>
            <a:ext cx="1574801" cy="148336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267" t="11856" r="10060" b="13178"/>
          <a:stretch/>
        </p:blipFill>
        <p:spPr>
          <a:xfrm rot="14368745">
            <a:off x="8440390" y="5117647"/>
            <a:ext cx="1658868" cy="147115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45" b="100000" l="0" r="89202">
                        <a14:foregroundMark x1="70423" y1="69948" x2="29577" y2="89637"/>
                        <a14:foregroundMark x1="26761" y1="65803" x2="43192" y2="91192"/>
                      </a14:backgroundRemoval>
                    </a14:imgEffect>
                  </a14:imgLayer>
                </a14:imgProps>
              </a:ext>
            </a:extLst>
          </a:blip>
          <a:srcRect l="6427" t="19850" r="7300"/>
          <a:stretch/>
        </p:blipFill>
        <p:spPr>
          <a:xfrm flipH="1">
            <a:off x="7226367" y="4453173"/>
            <a:ext cx="1767841" cy="1488148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89691" l="0" r="100000"/>
                    </a14:imgEffect>
                  </a14:imgLayer>
                </a14:imgProps>
              </a:ext>
            </a:extLst>
          </a:blip>
          <a:srcRect l="5972" t="9851" r="2673" b="14547"/>
          <a:stretch/>
        </p:blipFill>
        <p:spPr>
          <a:xfrm>
            <a:off x="7368608" y="3083605"/>
            <a:ext cx="1656080" cy="145288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87058" y="-477"/>
            <a:ext cx="1161629" cy="1154571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8242" y="-477"/>
            <a:ext cx="1153757" cy="1154571"/>
          </a:xfrm>
          <a:prstGeom prst="rect">
            <a:avLst/>
          </a:prstGeom>
        </p:spPr>
      </p:pic>
      <p:sp>
        <p:nvSpPr>
          <p:cNvPr id="32" name="Szövegdoboz 31"/>
          <p:cNvSpPr txBox="1"/>
          <p:nvPr/>
        </p:nvSpPr>
        <p:spPr>
          <a:xfrm>
            <a:off x="6611120" y="1392990"/>
            <a:ext cx="5004000" cy="735747"/>
          </a:xfrm>
          <a:prstGeom prst="roundRect">
            <a:avLst>
              <a:gd name="adj" fmla="val 50000"/>
            </a:avLst>
          </a:prstGeom>
          <a:solidFill>
            <a:srgbClr val="00748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2800" dirty="0" smtClean="0"/>
              <a:t>Készítsünk egy könyvecskét!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95157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6800A"/>
            </a:gs>
            <a:gs pos="93000">
              <a:srgbClr val="FED41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3009419" y="517671"/>
            <a:ext cx="5995299" cy="735747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2800" dirty="0" smtClean="0"/>
              <a:t>Játsszunk a könyvecskével!</a:t>
            </a:r>
            <a:endParaRPr lang="hu-HU" sz="2800" dirty="0"/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165" y="12292"/>
            <a:ext cx="1362453" cy="1368000"/>
          </a:xfrm>
          <a:prstGeom prst="rect">
            <a:avLst/>
          </a:prstGeom>
        </p:spPr>
      </p:pic>
      <p:grpSp>
        <p:nvGrpSpPr>
          <p:cNvPr id="50" name="Csoportba foglalás 49"/>
          <p:cNvGrpSpPr/>
          <p:nvPr/>
        </p:nvGrpSpPr>
        <p:grpSpPr>
          <a:xfrm>
            <a:off x="4073694" y="1944830"/>
            <a:ext cx="4044613" cy="4220717"/>
            <a:chOff x="7373072" y="1075528"/>
            <a:chExt cx="4044613" cy="4220717"/>
          </a:xfrm>
        </p:grpSpPr>
        <p:sp>
          <p:nvSpPr>
            <p:cNvPr id="49" name="Hatszög 48"/>
            <p:cNvSpPr/>
            <p:nvPr/>
          </p:nvSpPr>
          <p:spPr>
            <a:xfrm>
              <a:off x="8684256" y="1114547"/>
              <a:ext cx="1534542" cy="1322882"/>
            </a:xfrm>
            <a:prstGeom prst="hexagon">
              <a:avLst>
                <a:gd name="adj" fmla="val 32000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Hatszög 2"/>
            <p:cNvSpPr/>
            <p:nvPr/>
          </p:nvSpPr>
          <p:spPr>
            <a:xfrm>
              <a:off x="8543817" y="2299947"/>
              <a:ext cx="1793431" cy="1553517"/>
            </a:xfrm>
            <a:prstGeom prst="hexagon">
              <a:avLst>
                <a:gd name="adj" fmla="val 32000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5" name="Csoportba foglalás 34"/>
            <p:cNvGrpSpPr/>
            <p:nvPr/>
          </p:nvGrpSpPr>
          <p:grpSpPr>
            <a:xfrm>
              <a:off x="7373072" y="1075528"/>
              <a:ext cx="4044613" cy="4220717"/>
              <a:chOff x="7513511" y="1734092"/>
              <a:chExt cx="4044613" cy="4220717"/>
            </a:xfrm>
          </p:grpSpPr>
          <p:grpSp>
            <p:nvGrpSpPr>
              <p:cNvPr id="2" name="Csoportba foglalás 1"/>
              <p:cNvGrpSpPr/>
              <p:nvPr/>
            </p:nvGrpSpPr>
            <p:grpSpPr>
              <a:xfrm>
                <a:off x="7513511" y="2364012"/>
                <a:ext cx="4044613" cy="3590797"/>
                <a:chOff x="7802879" y="1341120"/>
                <a:chExt cx="4044613" cy="3590797"/>
              </a:xfrm>
            </p:grpSpPr>
            <p:pic>
              <p:nvPicPr>
                <p:cNvPr id="20" name="Kép 1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9615" b="89423" l="0" r="89604">
                              <a14:foregroundMark x1="63366" y1="27885" x2="31188" y2="25000"/>
                              <a14:foregroundMark x1="65347" y1="31731" x2="46040" y2="52404"/>
                              <a14:foregroundMark x1="30693" y1="37981" x2="33168" y2="62019"/>
                              <a14:foregroundMark x1="61881" y1="22596" x2="25248" y2="50962"/>
                              <a14:foregroundMark x1="51485" y1="34135" x2="51485" y2="34135"/>
                              <a14:foregroundMark x1="36634" y1="38462" x2="36634" y2="38462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5031" t="15529" r="13931" b="15925"/>
                <a:stretch/>
              </p:blipFill>
              <p:spPr>
                <a:xfrm flipH="1">
                  <a:off x="10241279" y="1371599"/>
                  <a:ext cx="1606213" cy="1398970"/>
                </a:xfrm>
                <a:prstGeom prst="rect">
                  <a:avLst/>
                </a:prstGeom>
              </p:spPr>
            </p:pic>
            <p:pic>
              <p:nvPicPr>
                <p:cNvPr id="21" name="Kép 20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98396" l="3382" r="94203"/>
                          </a14:imgEffect>
                        </a14:imgLayer>
                      </a14:imgProps>
                    </a:ext>
                  </a:extLst>
                </a:blip>
                <a:srcRect l="8175" t="9773" r="11953" b="6947"/>
                <a:stretch/>
              </p:blipFill>
              <p:spPr>
                <a:xfrm flipH="1">
                  <a:off x="10220959" y="2651761"/>
                  <a:ext cx="1574801" cy="1483360"/>
                </a:xfrm>
                <a:prstGeom prst="rect">
                  <a:avLst/>
                </a:prstGeom>
              </p:spPr>
            </p:pic>
            <p:pic>
              <p:nvPicPr>
                <p:cNvPr id="22" name="Kép 21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8267" t="11856" r="10060" b="13178"/>
                <a:stretch/>
              </p:blipFill>
              <p:spPr>
                <a:xfrm rot="14368745">
                  <a:off x="9029911" y="3366907"/>
                  <a:ext cx="1658868" cy="1471151"/>
                </a:xfrm>
                <a:prstGeom prst="rect">
                  <a:avLst/>
                </a:prstGeom>
              </p:spPr>
            </p:pic>
            <p:pic>
              <p:nvPicPr>
                <p:cNvPr id="23" name="Kép 22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9845" b="100000" l="0" r="89202">
                              <a14:foregroundMark x1="70423" y1="69948" x2="29577" y2="89637"/>
                              <a14:foregroundMark x1="26761" y1="65803" x2="43192" y2="91192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6427" t="19850" r="7300"/>
                <a:stretch/>
              </p:blipFill>
              <p:spPr>
                <a:xfrm flipH="1">
                  <a:off x="7802879" y="2692400"/>
                  <a:ext cx="1767841" cy="1488148"/>
                </a:xfrm>
                <a:prstGeom prst="rect">
                  <a:avLst/>
                </a:prstGeom>
              </p:spPr>
            </p:pic>
            <p:pic>
              <p:nvPicPr>
                <p:cNvPr id="24" name="Kép 23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794" b="89691" l="0" r="100000"/>
                          </a14:imgEffect>
                        </a14:imgLayer>
                      </a14:imgProps>
                    </a:ext>
                  </a:extLst>
                </a:blip>
                <a:srcRect l="5972" t="9851" r="2673" b="14547"/>
                <a:stretch/>
              </p:blipFill>
              <p:spPr>
                <a:xfrm>
                  <a:off x="7945120" y="1341120"/>
                  <a:ext cx="1656080" cy="1452880"/>
                </a:xfrm>
                <a:prstGeom prst="rect">
                  <a:avLst/>
                </a:prstGeom>
              </p:spPr>
            </p:pic>
          </p:grpSp>
          <p:pic>
            <p:nvPicPr>
              <p:cNvPr id="34" name="Kép 33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367" b="89956" l="1463" r="89756"/>
                        </a14:imgEffect>
                      </a14:imgLayer>
                    </a14:imgProps>
                  </a:ext>
                </a:extLst>
              </a:blip>
              <a:srcRect l="6055" t="12713" r="15733" b="19079"/>
              <a:stretch/>
            </p:blipFill>
            <p:spPr>
              <a:xfrm>
                <a:off x="8763192" y="1734092"/>
                <a:ext cx="1574800" cy="1534160"/>
              </a:xfrm>
              <a:prstGeom prst="rect">
                <a:avLst/>
              </a:prstGeom>
            </p:spPr>
          </p:pic>
        </p:grpSp>
      </p:grpSp>
      <p:sp>
        <p:nvSpPr>
          <p:cNvPr id="26" name="Szövegdoboz 25"/>
          <p:cNvSpPr txBox="1"/>
          <p:nvPr/>
        </p:nvSpPr>
        <p:spPr>
          <a:xfrm>
            <a:off x="519568" y="1757505"/>
            <a:ext cx="3092552" cy="1634490"/>
          </a:xfrm>
          <a:prstGeom prst="roundRect">
            <a:avLst/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1800" dirty="0" smtClean="0"/>
              <a:t>Játékleírás, </a:t>
            </a:r>
          </a:p>
          <a:p>
            <a:pPr algn="ctr"/>
            <a:r>
              <a:rPr lang="hu-HU" sz="1800" dirty="0" smtClean="0"/>
              <a:t>ha annyian vagytok, hogy 6 kiscsoportot is tudtok alkotni.</a:t>
            </a:r>
          </a:p>
          <a:p>
            <a:pPr algn="ctr"/>
            <a:r>
              <a:rPr lang="hu-HU" sz="1800" dirty="0" smtClean="0"/>
              <a:t>Kattints ide!</a:t>
            </a:r>
            <a:endParaRPr lang="hu-HU" sz="1800" dirty="0" smtClean="0"/>
          </a:p>
        </p:txBody>
      </p:sp>
      <p:sp>
        <p:nvSpPr>
          <p:cNvPr id="33" name="Szövegdoboz 32">
            <a:hlinkClick r:id="rId15" action="ppaction://hlinksldjump"/>
          </p:cNvPr>
          <p:cNvSpPr txBox="1"/>
          <p:nvPr/>
        </p:nvSpPr>
        <p:spPr>
          <a:xfrm>
            <a:off x="8749125" y="3068146"/>
            <a:ext cx="3092552" cy="1634490"/>
          </a:xfrm>
          <a:prstGeom prst="roundRect">
            <a:avLst/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1800" dirty="0" smtClean="0"/>
              <a:t>Játékleírás, </a:t>
            </a:r>
          </a:p>
          <a:p>
            <a:pPr algn="ctr"/>
            <a:r>
              <a:rPr lang="hu-HU" sz="1800" dirty="0" smtClean="0"/>
              <a:t>ha annyian vagytok, hogy 3 kiscsoportot tudtok alkotni.</a:t>
            </a:r>
          </a:p>
          <a:p>
            <a:pPr algn="ctr"/>
            <a:r>
              <a:rPr lang="hu-HU" sz="1800" dirty="0" smtClean="0"/>
              <a:t>Kattints ide!</a:t>
            </a:r>
            <a:endParaRPr lang="hu-HU" sz="1800" dirty="0" smtClean="0"/>
          </a:p>
        </p:txBody>
      </p:sp>
      <p:sp>
        <p:nvSpPr>
          <p:cNvPr id="36" name="Szövegdoboz 35"/>
          <p:cNvSpPr txBox="1"/>
          <p:nvPr/>
        </p:nvSpPr>
        <p:spPr>
          <a:xfrm>
            <a:off x="16308110" y="4195557"/>
            <a:ext cx="3092552" cy="1634490"/>
          </a:xfrm>
          <a:prstGeom prst="roundRect">
            <a:avLst/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1800" dirty="0" smtClean="0"/>
              <a:t>Játékleírás, </a:t>
            </a:r>
          </a:p>
          <a:p>
            <a:pPr algn="ctr"/>
            <a:r>
              <a:rPr lang="hu-HU" sz="1800" dirty="0" smtClean="0"/>
              <a:t>ha annyian vagytok, hogy 3 kiscsoportot is tudtok alkotni.</a:t>
            </a:r>
          </a:p>
          <a:p>
            <a:pPr algn="ctr"/>
            <a:r>
              <a:rPr lang="hu-HU" sz="1800" dirty="0" smtClean="0"/>
              <a:t>Kattints ide!</a:t>
            </a:r>
            <a:endParaRPr lang="hu-HU" sz="1800" dirty="0" smtClean="0"/>
          </a:p>
        </p:txBody>
      </p:sp>
      <p:sp>
        <p:nvSpPr>
          <p:cNvPr id="37" name="Szövegdoboz 36">
            <a:hlinkClick r:id="rId16" action="ppaction://hlinksldjump"/>
          </p:cNvPr>
          <p:cNvSpPr txBox="1"/>
          <p:nvPr/>
        </p:nvSpPr>
        <p:spPr>
          <a:xfrm>
            <a:off x="519568" y="4722766"/>
            <a:ext cx="3092552" cy="1634490"/>
          </a:xfrm>
          <a:prstGeom prst="roundRect">
            <a:avLst/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1800" dirty="0" smtClean="0"/>
              <a:t>Játékleírás, </a:t>
            </a:r>
          </a:p>
          <a:p>
            <a:pPr algn="ctr"/>
            <a:r>
              <a:rPr lang="hu-HU" sz="1800" dirty="0" smtClean="0"/>
              <a:t>ha annyian vagytok, hogy 2 kiscsoportot tudtok alkotni.</a:t>
            </a:r>
          </a:p>
          <a:p>
            <a:pPr algn="ctr"/>
            <a:r>
              <a:rPr lang="hu-HU" sz="1800" dirty="0" smtClean="0"/>
              <a:t>Kattints ide!</a:t>
            </a:r>
            <a:endParaRPr lang="hu-HU" sz="1800" dirty="0" smtClean="0"/>
          </a:p>
        </p:txBody>
      </p:sp>
      <p:pic>
        <p:nvPicPr>
          <p:cNvPr id="6" name="Kép 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76777" y="4825577"/>
            <a:ext cx="932343" cy="1177201"/>
          </a:xfrm>
          <a:prstGeom prst="rect">
            <a:avLst/>
          </a:prstGeom>
        </p:spPr>
      </p:pic>
      <p:sp>
        <p:nvSpPr>
          <p:cNvPr id="139" name="Szövegdoboz 138"/>
          <p:cNvSpPr txBox="1"/>
          <p:nvPr/>
        </p:nvSpPr>
        <p:spPr>
          <a:xfrm>
            <a:off x="2966515" y="5980497"/>
            <a:ext cx="129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kiscsoport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Kép 6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75553" y="4057341"/>
            <a:ext cx="951222" cy="1356836"/>
          </a:xfrm>
          <a:prstGeom prst="rect">
            <a:avLst/>
          </a:prstGeom>
        </p:spPr>
      </p:pic>
      <p:sp>
        <p:nvSpPr>
          <p:cNvPr id="144" name="Szövegdoboz 143"/>
          <p:cNvSpPr txBox="1"/>
          <p:nvPr/>
        </p:nvSpPr>
        <p:spPr>
          <a:xfrm>
            <a:off x="9436470" y="4735759"/>
            <a:ext cx="129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kiscsoport</a:t>
            </a:r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45" name="Csoportba foglalás 144"/>
          <p:cNvGrpSpPr/>
          <p:nvPr/>
        </p:nvGrpSpPr>
        <p:grpSpPr>
          <a:xfrm>
            <a:off x="453033" y="905015"/>
            <a:ext cx="2183487" cy="1207113"/>
            <a:chOff x="453033" y="905015"/>
            <a:chExt cx="2183487" cy="1207113"/>
          </a:xfrm>
        </p:grpSpPr>
        <p:sp>
          <p:nvSpPr>
            <p:cNvPr id="8" name="Szövegdoboz 7"/>
            <p:cNvSpPr txBox="1"/>
            <p:nvPr/>
          </p:nvSpPr>
          <p:spPr>
            <a:xfrm>
              <a:off x="1345663" y="1423025"/>
              <a:ext cx="1290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kiscsoport</a:t>
              </a:r>
              <a:endParaRPr lang="hu-H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53033" y="905015"/>
              <a:ext cx="896190" cy="1207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26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rgbClr val="F6800A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doboz 10"/>
          <p:cNvSpPr txBox="1"/>
          <p:nvPr/>
        </p:nvSpPr>
        <p:spPr>
          <a:xfrm>
            <a:off x="435861" y="313331"/>
            <a:ext cx="5995299" cy="735747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800" dirty="0" smtClean="0"/>
              <a:t>Játsszunk a könyvecskével!</a:t>
            </a:r>
            <a:endParaRPr lang="hu-HU" sz="2800" dirty="0"/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165" y="12292"/>
            <a:ext cx="1362453" cy="1368000"/>
          </a:xfrm>
          <a:prstGeom prst="rect">
            <a:avLst/>
          </a:prstGeom>
        </p:spPr>
      </p:pic>
      <p:grpSp>
        <p:nvGrpSpPr>
          <p:cNvPr id="50" name="Csoportba foglalás 49"/>
          <p:cNvGrpSpPr/>
          <p:nvPr/>
        </p:nvGrpSpPr>
        <p:grpSpPr>
          <a:xfrm>
            <a:off x="7606752" y="1049078"/>
            <a:ext cx="4044613" cy="4220717"/>
            <a:chOff x="7373072" y="1075528"/>
            <a:chExt cx="4044613" cy="4220717"/>
          </a:xfrm>
        </p:grpSpPr>
        <p:sp>
          <p:nvSpPr>
            <p:cNvPr id="49" name="Hatszög 48"/>
            <p:cNvSpPr/>
            <p:nvPr/>
          </p:nvSpPr>
          <p:spPr>
            <a:xfrm>
              <a:off x="8684256" y="1114547"/>
              <a:ext cx="1534542" cy="1322882"/>
            </a:xfrm>
            <a:prstGeom prst="hexagon">
              <a:avLst>
                <a:gd name="adj" fmla="val 32000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Hatszög 2"/>
            <p:cNvSpPr/>
            <p:nvPr/>
          </p:nvSpPr>
          <p:spPr>
            <a:xfrm>
              <a:off x="8543817" y="2299947"/>
              <a:ext cx="1793431" cy="1553517"/>
            </a:xfrm>
            <a:prstGeom prst="hexagon">
              <a:avLst>
                <a:gd name="adj" fmla="val 32000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5" name="Csoportba foglalás 34"/>
            <p:cNvGrpSpPr/>
            <p:nvPr/>
          </p:nvGrpSpPr>
          <p:grpSpPr>
            <a:xfrm>
              <a:off x="7373072" y="1075528"/>
              <a:ext cx="4044613" cy="4220717"/>
              <a:chOff x="7513511" y="1734092"/>
              <a:chExt cx="4044613" cy="4220717"/>
            </a:xfrm>
          </p:grpSpPr>
          <p:grpSp>
            <p:nvGrpSpPr>
              <p:cNvPr id="2" name="Csoportba foglalás 1"/>
              <p:cNvGrpSpPr/>
              <p:nvPr/>
            </p:nvGrpSpPr>
            <p:grpSpPr>
              <a:xfrm>
                <a:off x="7513511" y="2364012"/>
                <a:ext cx="4044613" cy="3590797"/>
                <a:chOff x="7802879" y="1341120"/>
                <a:chExt cx="4044613" cy="3590797"/>
              </a:xfrm>
            </p:grpSpPr>
            <p:pic>
              <p:nvPicPr>
                <p:cNvPr id="20" name="Kép 1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9615" b="89423" l="0" r="89604">
                              <a14:foregroundMark x1="63366" y1="27885" x2="31188" y2="25000"/>
                              <a14:foregroundMark x1="65347" y1="31731" x2="46040" y2="52404"/>
                              <a14:foregroundMark x1="30693" y1="37981" x2="33168" y2="62019"/>
                              <a14:foregroundMark x1="61881" y1="22596" x2="25248" y2="50962"/>
                              <a14:foregroundMark x1="51485" y1="34135" x2="51485" y2="34135"/>
                              <a14:foregroundMark x1="36634" y1="38462" x2="36634" y2="38462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5031" t="15529" r="13931" b="15925"/>
                <a:stretch/>
              </p:blipFill>
              <p:spPr>
                <a:xfrm flipH="1">
                  <a:off x="10241279" y="1371599"/>
                  <a:ext cx="1606213" cy="1398970"/>
                </a:xfrm>
                <a:prstGeom prst="rect">
                  <a:avLst/>
                </a:prstGeom>
              </p:spPr>
            </p:pic>
            <p:pic>
              <p:nvPicPr>
                <p:cNvPr id="21" name="Kép 20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98396" l="3382" r="94203"/>
                          </a14:imgEffect>
                        </a14:imgLayer>
                      </a14:imgProps>
                    </a:ext>
                  </a:extLst>
                </a:blip>
                <a:srcRect l="8175" t="9773" r="11953" b="6947"/>
                <a:stretch/>
              </p:blipFill>
              <p:spPr>
                <a:xfrm flipH="1">
                  <a:off x="10220959" y="2651761"/>
                  <a:ext cx="1574801" cy="1483360"/>
                </a:xfrm>
                <a:prstGeom prst="rect">
                  <a:avLst/>
                </a:prstGeom>
              </p:spPr>
            </p:pic>
            <p:pic>
              <p:nvPicPr>
                <p:cNvPr id="22" name="Kép 21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8267" t="11856" r="10060" b="13178"/>
                <a:stretch/>
              </p:blipFill>
              <p:spPr>
                <a:xfrm rot="14368745">
                  <a:off x="9029911" y="3366907"/>
                  <a:ext cx="1658868" cy="1471151"/>
                </a:xfrm>
                <a:prstGeom prst="rect">
                  <a:avLst/>
                </a:prstGeom>
              </p:spPr>
            </p:pic>
            <p:pic>
              <p:nvPicPr>
                <p:cNvPr id="23" name="Kép 22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9845" b="100000" l="0" r="89202">
                              <a14:foregroundMark x1="70423" y1="69948" x2="29577" y2="89637"/>
                              <a14:foregroundMark x1="26761" y1="65803" x2="43192" y2="91192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6427" t="19850" r="7300"/>
                <a:stretch/>
              </p:blipFill>
              <p:spPr>
                <a:xfrm flipH="1">
                  <a:off x="7802879" y="2692400"/>
                  <a:ext cx="1767841" cy="1488148"/>
                </a:xfrm>
                <a:prstGeom prst="rect">
                  <a:avLst/>
                </a:prstGeom>
              </p:spPr>
            </p:pic>
            <p:pic>
              <p:nvPicPr>
                <p:cNvPr id="24" name="Kép 23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794" b="89691" l="0" r="100000"/>
                          </a14:imgEffect>
                        </a14:imgLayer>
                      </a14:imgProps>
                    </a:ext>
                  </a:extLst>
                </a:blip>
                <a:srcRect l="5972" t="9851" r="2673" b="14547"/>
                <a:stretch/>
              </p:blipFill>
              <p:spPr>
                <a:xfrm>
                  <a:off x="7945120" y="1341120"/>
                  <a:ext cx="1656080" cy="1452880"/>
                </a:xfrm>
                <a:prstGeom prst="rect">
                  <a:avLst/>
                </a:prstGeom>
              </p:spPr>
            </p:pic>
          </p:grpSp>
          <p:pic>
            <p:nvPicPr>
              <p:cNvPr id="34" name="Kép 33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367" b="89956" l="1463" r="89756"/>
                        </a14:imgEffect>
                      </a14:imgLayer>
                    </a14:imgProps>
                  </a:ext>
                </a:extLst>
              </a:blip>
              <a:srcRect l="6055" t="12713" r="15733" b="19079"/>
              <a:stretch/>
            </p:blipFill>
            <p:spPr>
              <a:xfrm>
                <a:off x="8763192" y="1734092"/>
                <a:ext cx="1574800" cy="1534160"/>
              </a:xfrm>
              <a:prstGeom prst="rect">
                <a:avLst/>
              </a:prstGeom>
            </p:spPr>
          </p:pic>
        </p:grpSp>
      </p:grpSp>
      <p:sp>
        <p:nvSpPr>
          <p:cNvPr id="4" name="Téglalap 3">
            <a:hlinkClick r:id="rId15" action="ppaction://hlinksldjump"/>
          </p:cNvPr>
          <p:cNvSpPr/>
          <p:nvPr/>
        </p:nvSpPr>
        <p:spPr>
          <a:xfrm>
            <a:off x="0" y="12292"/>
            <a:ext cx="12187618" cy="68457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övegdoboz 27">
            <a:hlinkClick r:id="rId16" action="ppaction://hlinksldjump"/>
          </p:cNvPr>
          <p:cNvSpPr txBox="1"/>
          <p:nvPr/>
        </p:nvSpPr>
        <p:spPr>
          <a:xfrm>
            <a:off x="9374593" y="5566855"/>
            <a:ext cx="2519560" cy="908864"/>
          </a:xfrm>
          <a:prstGeom prst="roundRect">
            <a:avLst>
              <a:gd name="adj" fmla="val 50000"/>
            </a:avLst>
          </a:prstGeom>
          <a:solidFill>
            <a:srgbClr val="1B8DB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1800" dirty="0" smtClean="0"/>
              <a:t>Kattints ide a </a:t>
            </a:r>
            <a:r>
              <a:rPr lang="hu-HU" sz="1800" dirty="0" err="1" smtClean="0"/>
              <a:t>továbblépéshez</a:t>
            </a:r>
            <a:r>
              <a:rPr lang="hu-HU" sz="1800" dirty="0"/>
              <a:t>!</a:t>
            </a:r>
            <a:endParaRPr lang="hu-HU" sz="18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313769" y="1380292"/>
            <a:ext cx="6681341" cy="562630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000" dirty="0" smtClean="0"/>
              <a:t>1. Osszuk az osztályt 6 kiscsoportra!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313769" y="3164444"/>
            <a:ext cx="6681341" cy="995422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000" dirty="0" smtClean="0"/>
              <a:t>3. Minden csoport kap 1 napot! </a:t>
            </a:r>
            <a:r>
              <a:rPr lang="hu-HU" sz="2000" dirty="0" err="1" smtClean="0"/>
              <a:t>Gyűjtsetek</a:t>
            </a:r>
            <a:r>
              <a:rPr lang="hu-HU" sz="2000" dirty="0" smtClean="0"/>
              <a:t> olyan tárgyakat, amelyek a ti napotokhoz kapcsolódik!</a:t>
            </a:r>
            <a:endParaRPr lang="hu-HU" sz="2000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313769" y="2272368"/>
            <a:ext cx="6681341" cy="562630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000" dirty="0" smtClean="0"/>
              <a:t>2. </a:t>
            </a:r>
            <a:r>
              <a:rPr lang="hu-HU" sz="2000" dirty="0" smtClean="0"/>
              <a:t>Tegyétek az egyik könyvecskét kinyitva az asztalra!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313769" y="4446033"/>
            <a:ext cx="6601813" cy="562630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000" dirty="0" smtClean="0"/>
              <a:t>4. Tegyétek a tárgyakat a könyvecske köré!</a:t>
            </a:r>
            <a:endParaRPr lang="hu-HU" sz="2000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313769" y="5338109"/>
            <a:ext cx="6601813" cy="562630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000" dirty="0" smtClean="0"/>
              <a:t>5. Mutassa be minden csoport a gyűjtését!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15540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zövegdoboz 31"/>
          <p:cNvSpPr txBox="1"/>
          <p:nvPr/>
        </p:nvSpPr>
        <p:spPr>
          <a:xfrm>
            <a:off x="313769" y="1380292"/>
            <a:ext cx="6681341" cy="562630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000" dirty="0" smtClean="0"/>
              <a:t>1. Osszuk az osztályt </a:t>
            </a:r>
            <a:r>
              <a:rPr lang="hu-HU" sz="2000" dirty="0" smtClean="0"/>
              <a:t>3 </a:t>
            </a:r>
            <a:r>
              <a:rPr lang="hu-HU" sz="2000" dirty="0" smtClean="0"/>
              <a:t>kiscsoportra!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313769" y="3164444"/>
            <a:ext cx="6681341" cy="995422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000" dirty="0" smtClean="0"/>
              <a:t>3. Minden csoport kap </a:t>
            </a:r>
            <a:r>
              <a:rPr lang="hu-HU" sz="2000" dirty="0" smtClean="0"/>
              <a:t>2 </a:t>
            </a:r>
            <a:r>
              <a:rPr lang="hu-HU" sz="2000" dirty="0" smtClean="0"/>
              <a:t>napot! </a:t>
            </a:r>
            <a:r>
              <a:rPr lang="hu-HU" sz="2000" dirty="0" err="1" smtClean="0"/>
              <a:t>Gyűjtsetek</a:t>
            </a:r>
            <a:r>
              <a:rPr lang="hu-HU" sz="2000" dirty="0" smtClean="0"/>
              <a:t> olyan tárgyakat, amelyek a ti </a:t>
            </a:r>
            <a:r>
              <a:rPr lang="hu-HU" sz="2000" dirty="0" smtClean="0"/>
              <a:t>napjaitokhoz </a:t>
            </a:r>
            <a:r>
              <a:rPr lang="hu-HU" sz="2000" dirty="0" smtClean="0"/>
              <a:t>kapcsolódik!</a:t>
            </a:r>
            <a:endParaRPr lang="hu-HU" sz="2000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313769" y="2272368"/>
            <a:ext cx="6681341" cy="562630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000" dirty="0" smtClean="0"/>
              <a:t>2. </a:t>
            </a:r>
            <a:r>
              <a:rPr lang="hu-HU" sz="2000" dirty="0" smtClean="0"/>
              <a:t>Tegyétek az egyik könyvecskét kinyitva az asztalra!</a:t>
            </a:r>
          </a:p>
        </p:txBody>
      </p:sp>
      <p:sp>
        <p:nvSpPr>
          <p:cNvPr id="37" name="Szövegdoboz 36"/>
          <p:cNvSpPr txBox="1"/>
          <p:nvPr/>
        </p:nvSpPr>
        <p:spPr>
          <a:xfrm>
            <a:off x="313769" y="4446033"/>
            <a:ext cx="6601813" cy="562630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000" dirty="0" smtClean="0"/>
              <a:t>4. Tegyétek a tárgyakat a könyvecske köré!</a:t>
            </a:r>
            <a:endParaRPr lang="hu-HU" sz="2000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313769" y="5338109"/>
            <a:ext cx="6601813" cy="562630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000" dirty="0" smtClean="0"/>
              <a:t>5. Mutassa be minden csoport a gyűjtését! </a:t>
            </a:r>
            <a:endParaRPr lang="hu-HU" sz="2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35861" y="313331"/>
            <a:ext cx="5995299" cy="735747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800" dirty="0" smtClean="0"/>
              <a:t>Játsszunk a könyvecskével!</a:t>
            </a:r>
            <a:endParaRPr lang="hu-HU" sz="2800" dirty="0"/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165" y="12292"/>
            <a:ext cx="1362453" cy="1368000"/>
          </a:xfrm>
          <a:prstGeom prst="rect">
            <a:avLst/>
          </a:prstGeom>
        </p:spPr>
      </p:pic>
      <p:grpSp>
        <p:nvGrpSpPr>
          <p:cNvPr id="50" name="Csoportba foglalás 49"/>
          <p:cNvGrpSpPr/>
          <p:nvPr/>
        </p:nvGrpSpPr>
        <p:grpSpPr>
          <a:xfrm>
            <a:off x="7586432" y="928208"/>
            <a:ext cx="4044613" cy="4220717"/>
            <a:chOff x="7373072" y="1075528"/>
            <a:chExt cx="4044613" cy="4220717"/>
          </a:xfrm>
        </p:grpSpPr>
        <p:sp>
          <p:nvSpPr>
            <p:cNvPr id="49" name="Hatszög 48"/>
            <p:cNvSpPr/>
            <p:nvPr/>
          </p:nvSpPr>
          <p:spPr>
            <a:xfrm>
              <a:off x="8684256" y="1114547"/>
              <a:ext cx="1534542" cy="1322882"/>
            </a:xfrm>
            <a:prstGeom prst="hexagon">
              <a:avLst>
                <a:gd name="adj" fmla="val 32000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Hatszög 2"/>
            <p:cNvSpPr/>
            <p:nvPr/>
          </p:nvSpPr>
          <p:spPr>
            <a:xfrm>
              <a:off x="8543817" y="2299947"/>
              <a:ext cx="1793431" cy="1553517"/>
            </a:xfrm>
            <a:prstGeom prst="hexagon">
              <a:avLst>
                <a:gd name="adj" fmla="val 32000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5" name="Csoportba foglalás 34"/>
            <p:cNvGrpSpPr/>
            <p:nvPr/>
          </p:nvGrpSpPr>
          <p:grpSpPr>
            <a:xfrm>
              <a:off x="7373072" y="1075528"/>
              <a:ext cx="4044613" cy="4220717"/>
              <a:chOff x="7513511" y="1734092"/>
              <a:chExt cx="4044613" cy="4220717"/>
            </a:xfrm>
          </p:grpSpPr>
          <p:grpSp>
            <p:nvGrpSpPr>
              <p:cNvPr id="2" name="Csoportba foglalás 1"/>
              <p:cNvGrpSpPr/>
              <p:nvPr/>
            </p:nvGrpSpPr>
            <p:grpSpPr>
              <a:xfrm>
                <a:off x="7513511" y="2364012"/>
                <a:ext cx="4044613" cy="3590797"/>
                <a:chOff x="7802879" y="1341120"/>
                <a:chExt cx="4044613" cy="3590797"/>
              </a:xfrm>
            </p:grpSpPr>
            <p:pic>
              <p:nvPicPr>
                <p:cNvPr id="20" name="Kép 1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9615" b="89423" l="0" r="89604">
                              <a14:foregroundMark x1="63366" y1="27885" x2="31188" y2="25000"/>
                              <a14:foregroundMark x1="65347" y1="31731" x2="46040" y2="52404"/>
                              <a14:foregroundMark x1="30693" y1="37981" x2="33168" y2="62019"/>
                              <a14:foregroundMark x1="61881" y1="22596" x2="25248" y2="50962"/>
                              <a14:foregroundMark x1="51485" y1="34135" x2="51485" y2="34135"/>
                              <a14:foregroundMark x1="36634" y1="38462" x2="36634" y2="38462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5031" t="15529" r="13931" b="15925"/>
                <a:stretch/>
              </p:blipFill>
              <p:spPr>
                <a:xfrm flipH="1">
                  <a:off x="10241279" y="1371599"/>
                  <a:ext cx="1606213" cy="1398970"/>
                </a:xfrm>
                <a:prstGeom prst="rect">
                  <a:avLst/>
                </a:prstGeom>
              </p:spPr>
            </p:pic>
            <p:pic>
              <p:nvPicPr>
                <p:cNvPr id="21" name="Kép 20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98396" l="3382" r="94203"/>
                          </a14:imgEffect>
                        </a14:imgLayer>
                      </a14:imgProps>
                    </a:ext>
                  </a:extLst>
                </a:blip>
                <a:srcRect l="8175" t="9773" r="11953" b="6947"/>
                <a:stretch/>
              </p:blipFill>
              <p:spPr>
                <a:xfrm flipH="1">
                  <a:off x="10220959" y="2651761"/>
                  <a:ext cx="1574801" cy="1483360"/>
                </a:xfrm>
                <a:prstGeom prst="rect">
                  <a:avLst/>
                </a:prstGeom>
              </p:spPr>
            </p:pic>
            <p:pic>
              <p:nvPicPr>
                <p:cNvPr id="22" name="Kép 21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8267" t="11856" r="10060" b="13178"/>
                <a:stretch/>
              </p:blipFill>
              <p:spPr>
                <a:xfrm rot="14368745">
                  <a:off x="9029911" y="3366907"/>
                  <a:ext cx="1658868" cy="1471151"/>
                </a:xfrm>
                <a:prstGeom prst="rect">
                  <a:avLst/>
                </a:prstGeom>
              </p:spPr>
            </p:pic>
            <p:pic>
              <p:nvPicPr>
                <p:cNvPr id="23" name="Kép 22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9845" b="100000" l="0" r="89202">
                              <a14:foregroundMark x1="70423" y1="69948" x2="29577" y2="89637"/>
                              <a14:foregroundMark x1="26761" y1="65803" x2="43192" y2="91192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6427" t="19850" r="7300"/>
                <a:stretch/>
              </p:blipFill>
              <p:spPr>
                <a:xfrm flipH="1">
                  <a:off x="7802879" y="2692400"/>
                  <a:ext cx="1767841" cy="1488148"/>
                </a:xfrm>
                <a:prstGeom prst="rect">
                  <a:avLst/>
                </a:prstGeom>
              </p:spPr>
            </p:pic>
            <p:pic>
              <p:nvPicPr>
                <p:cNvPr id="24" name="Kép 23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794" b="89691" l="0" r="100000"/>
                          </a14:imgEffect>
                        </a14:imgLayer>
                      </a14:imgProps>
                    </a:ext>
                  </a:extLst>
                </a:blip>
                <a:srcRect l="5972" t="9851" r="2673" b="14547"/>
                <a:stretch/>
              </p:blipFill>
              <p:spPr>
                <a:xfrm>
                  <a:off x="7945120" y="1341120"/>
                  <a:ext cx="1656080" cy="1452880"/>
                </a:xfrm>
                <a:prstGeom prst="rect">
                  <a:avLst/>
                </a:prstGeom>
              </p:spPr>
            </p:pic>
          </p:grpSp>
          <p:pic>
            <p:nvPicPr>
              <p:cNvPr id="34" name="Kép 33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367" b="89956" l="1463" r="89756"/>
                        </a14:imgEffect>
                      </a14:imgLayer>
                    </a14:imgProps>
                  </a:ext>
                </a:extLst>
              </a:blip>
              <a:srcRect l="6055" t="12713" r="15733" b="19079"/>
              <a:stretch/>
            </p:blipFill>
            <p:spPr>
              <a:xfrm>
                <a:off x="8763192" y="1734092"/>
                <a:ext cx="1574800" cy="1534160"/>
              </a:xfrm>
              <a:prstGeom prst="rect">
                <a:avLst/>
              </a:prstGeom>
            </p:spPr>
          </p:pic>
        </p:grpSp>
      </p:grpSp>
      <p:sp>
        <p:nvSpPr>
          <p:cNvPr id="29" name="Téglalap 28">
            <a:hlinkClick r:id="rId15" action="ppaction://hlinksldjump"/>
          </p:cNvPr>
          <p:cNvSpPr/>
          <p:nvPr/>
        </p:nvSpPr>
        <p:spPr>
          <a:xfrm>
            <a:off x="16313" y="12292"/>
            <a:ext cx="12187618" cy="68457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Szövegdoboz 29">
            <a:hlinkClick r:id="rId16" action="ppaction://hlinksldjump"/>
          </p:cNvPr>
          <p:cNvSpPr txBox="1"/>
          <p:nvPr/>
        </p:nvSpPr>
        <p:spPr>
          <a:xfrm>
            <a:off x="9290828" y="5627973"/>
            <a:ext cx="2519560" cy="908864"/>
          </a:xfrm>
          <a:prstGeom prst="roundRect">
            <a:avLst>
              <a:gd name="adj" fmla="val 50000"/>
            </a:avLst>
          </a:prstGeom>
          <a:solidFill>
            <a:srgbClr val="1B8DB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1800" dirty="0" smtClean="0"/>
              <a:t>Kattints ide a </a:t>
            </a:r>
            <a:r>
              <a:rPr lang="hu-HU" sz="1800" dirty="0" err="1" smtClean="0"/>
              <a:t>továbblépéshez</a:t>
            </a:r>
            <a:r>
              <a:rPr lang="hu-HU" sz="1800" dirty="0"/>
              <a:t>!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6502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6800A"/>
            </a:gs>
            <a:gs pos="0">
              <a:srgbClr val="FED41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/>
          <p:cNvSpPr txBox="1"/>
          <p:nvPr/>
        </p:nvSpPr>
        <p:spPr>
          <a:xfrm>
            <a:off x="313769" y="1380292"/>
            <a:ext cx="6681341" cy="562630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000" dirty="0" smtClean="0"/>
              <a:t>1. Osszuk az osztályt </a:t>
            </a:r>
            <a:r>
              <a:rPr lang="hu-HU" sz="2000" dirty="0"/>
              <a:t>2</a:t>
            </a:r>
            <a:r>
              <a:rPr lang="hu-HU" sz="2000" dirty="0" smtClean="0"/>
              <a:t> </a:t>
            </a:r>
            <a:r>
              <a:rPr lang="hu-HU" sz="2000" dirty="0" smtClean="0"/>
              <a:t>kiscsoportra!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13769" y="3164444"/>
            <a:ext cx="6681341" cy="995422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000" dirty="0" smtClean="0"/>
              <a:t>3. Minden csoport kap </a:t>
            </a:r>
            <a:r>
              <a:rPr lang="hu-HU" sz="2000" dirty="0"/>
              <a:t>3</a:t>
            </a:r>
            <a:r>
              <a:rPr lang="hu-HU" sz="2000" dirty="0" smtClean="0"/>
              <a:t> </a:t>
            </a:r>
            <a:r>
              <a:rPr lang="hu-HU" sz="2000" dirty="0" smtClean="0"/>
              <a:t>napot! </a:t>
            </a:r>
            <a:r>
              <a:rPr lang="hu-HU" sz="2000" dirty="0" err="1" smtClean="0"/>
              <a:t>Gyűjtsetek</a:t>
            </a:r>
            <a:r>
              <a:rPr lang="hu-HU" sz="2000" dirty="0" smtClean="0"/>
              <a:t> olyan tárgyakat, amelyek a ti </a:t>
            </a:r>
            <a:r>
              <a:rPr lang="hu-HU" sz="2000" dirty="0" smtClean="0"/>
              <a:t>napjaitokhoz </a:t>
            </a:r>
            <a:r>
              <a:rPr lang="hu-HU" sz="2000" dirty="0" smtClean="0"/>
              <a:t>kapcsolódik!</a:t>
            </a:r>
            <a:endParaRPr lang="hu-HU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313769" y="2272368"/>
            <a:ext cx="6681341" cy="562630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000" dirty="0" smtClean="0"/>
              <a:t>2. </a:t>
            </a:r>
            <a:r>
              <a:rPr lang="hu-HU" sz="2000" dirty="0" smtClean="0"/>
              <a:t>Tegyétek az egyik könyvecskét kinyitva az asztalra!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313769" y="4446033"/>
            <a:ext cx="6601813" cy="562630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000" dirty="0" smtClean="0"/>
              <a:t>4. Tegyétek a tárgyakat a könyvecske köré!</a:t>
            </a:r>
            <a:endParaRPr lang="hu-HU" sz="2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313769" y="5338109"/>
            <a:ext cx="6601813" cy="562630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000" dirty="0" smtClean="0"/>
              <a:t>5. Mutassa be minden csoport a gyűjtését! </a:t>
            </a:r>
            <a:endParaRPr lang="hu-HU" sz="2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35861" y="313331"/>
            <a:ext cx="5995299" cy="735747"/>
          </a:xfrm>
          <a:prstGeom prst="roundRect">
            <a:avLst>
              <a:gd name="adj" fmla="val 50000"/>
            </a:avLst>
          </a:prstGeom>
          <a:solidFill>
            <a:srgbClr val="F6800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hu-HU" sz="2800" dirty="0" smtClean="0"/>
              <a:t>Játsszunk a könyvecskével!</a:t>
            </a:r>
            <a:endParaRPr lang="hu-HU" sz="2800" dirty="0"/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165" y="12292"/>
            <a:ext cx="1362453" cy="1368000"/>
          </a:xfrm>
          <a:prstGeom prst="rect">
            <a:avLst/>
          </a:prstGeom>
        </p:spPr>
      </p:pic>
      <p:grpSp>
        <p:nvGrpSpPr>
          <p:cNvPr id="50" name="Csoportba foglalás 49"/>
          <p:cNvGrpSpPr/>
          <p:nvPr/>
        </p:nvGrpSpPr>
        <p:grpSpPr>
          <a:xfrm>
            <a:off x="7667712" y="1054085"/>
            <a:ext cx="4044613" cy="4220717"/>
            <a:chOff x="7373072" y="1075528"/>
            <a:chExt cx="4044613" cy="4220717"/>
          </a:xfrm>
        </p:grpSpPr>
        <p:sp>
          <p:nvSpPr>
            <p:cNvPr id="49" name="Hatszög 48"/>
            <p:cNvSpPr/>
            <p:nvPr/>
          </p:nvSpPr>
          <p:spPr>
            <a:xfrm>
              <a:off x="8684256" y="1114547"/>
              <a:ext cx="1534542" cy="1322882"/>
            </a:xfrm>
            <a:prstGeom prst="hexagon">
              <a:avLst>
                <a:gd name="adj" fmla="val 32000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Hatszög 2"/>
            <p:cNvSpPr/>
            <p:nvPr/>
          </p:nvSpPr>
          <p:spPr>
            <a:xfrm>
              <a:off x="8543817" y="2299947"/>
              <a:ext cx="1793431" cy="1553517"/>
            </a:xfrm>
            <a:prstGeom prst="hexagon">
              <a:avLst>
                <a:gd name="adj" fmla="val 32000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35" name="Csoportba foglalás 34"/>
            <p:cNvGrpSpPr/>
            <p:nvPr/>
          </p:nvGrpSpPr>
          <p:grpSpPr>
            <a:xfrm>
              <a:off x="7373072" y="1075528"/>
              <a:ext cx="4044613" cy="4220717"/>
              <a:chOff x="7513511" y="1734092"/>
              <a:chExt cx="4044613" cy="4220717"/>
            </a:xfrm>
          </p:grpSpPr>
          <p:grpSp>
            <p:nvGrpSpPr>
              <p:cNvPr id="2" name="Csoportba foglalás 1"/>
              <p:cNvGrpSpPr/>
              <p:nvPr/>
            </p:nvGrpSpPr>
            <p:grpSpPr>
              <a:xfrm>
                <a:off x="7513511" y="2364012"/>
                <a:ext cx="4044613" cy="3590797"/>
                <a:chOff x="7802879" y="1341120"/>
                <a:chExt cx="4044613" cy="3590797"/>
              </a:xfrm>
            </p:grpSpPr>
            <p:pic>
              <p:nvPicPr>
                <p:cNvPr id="20" name="Kép 1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9615" b="89423" l="0" r="89604">
                              <a14:foregroundMark x1="63366" y1="27885" x2="31188" y2="25000"/>
                              <a14:foregroundMark x1="65347" y1="31731" x2="46040" y2="52404"/>
                              <a14:foregroundMark x1="30693" y1="37981" x2="33168" y2="62019"/>
                              <a14:foregroundMark x1="61881" y1="22596" x2="25248" y2="50962"/>
                              <a14:foregroundMark x1="51485" y1="34135" x2="51485" y2="34135"/>
                              <a14:foregroundMark x1="36634" y1="38462" x2="36634" y2="38462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5031" t="15529" r="13931" b="15925"/>
                <a:stretch/>
              </p:blipFill>
              <p:spPr>
                <a:xfrm flipH="1">
                  <a:off x="10241279" y="1371599"/>
                  <a:ext cx="1606213" cy="1398970"/>
                </a:xfrm>
                <a:prstGeom prst="rect">
                  <a:avLst/>
                </a:prstGeom>
              </p:spPr>
            </p:pic>
            <p:pic>
              <p:nvPicPr>
                <p:cNvPr id="21" name="Kép 20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0" b="98396" l="3382" r="94203"/>
                          </a14:imgEffect>
                        </a14:imgLayer>
                      </a14:imgProps>
                    </a:ext>
                  </a:extLst>
                </a:blip>
                <a:srcRect l="8175" t="9773" r="11953" b="6947"/>
                <a:stretch/>
              </p:blipFill>
              <p:spPr>
                <a:xfrm flipH="1">
                  <a:off x="10220959" y="2651761"/>
                  <a:ext cx="1574801" cy="1483360"/>
                </a:xfrm>
                <a:prstGeom prst="rect">
                  <a:avLst/>
                </a:prstGeom>
              </p:spPr>
            </p:pic>
            <p:pic>
              <p:nvPicPr>
                <p:cNvPr id="22" name="Kép 21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rcRect l="8267" t="11856" r="10060" b="13178"/>
                <a:stretch/>
              </p:blipFill>
              <p:spPr>
                <a:xfrm rot="14368745">
                  <a:off x="9029911" y="3366907"/>
                  <a:ext cx="1658868" cy="1471151"/>
                </a:xfrm>
                <a:prstGeom prst="rect">
                  <a:avLst/>
                </a:prstGeom>
              </p:spPr>
            </p:pic>
            <p:pic>
              <p:nvPicPr>
                <p:cNvPr id="23" name="Kép 22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9845" b="100000" l="0" r="89202">
                              <a14:foregroundMark x1="70423" y1="69948" x2="29577" y2="89637"/>
                              <a14:foregroundMark x1="26761" y1="65803" x2="43192" y2="91192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6427" t="19850" r="7300"/>
                <a:stretch/>
              </p:blipFill>
              <p:spPr>
                <a:xfrm flipH="1">
                  <a:off x="7802879" y="2692400"/>
                  <a:ext cx="1767841" cy="1488148"/>
                </a:xfrm>
                <a:prstGeom prst="rect">
                  <a:avLst/>
                </a:prstGeom>
              </p:spPr>
            </p:pic>
            <p:pic>
              <p:nvPicPr>
                <p:cNvPr id="24" name="Kép 23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9794" b="89691" l="0" r="100000"/>
                          </a14:imgEffect>
                        </a14:imgLayer>
                      </a14:imgProps>
                    </a:ext>
                  </a:extLst>
                </a:blip>
                <a:srcRect l="5972" t="9851" r="2673" b="14547"/>
                <a:stretch/>
              </p:blipFill>
              <p:spPr>
                <a:xfrm>
                  <a:off x="7945120" y="1341120"/>
                  <a:ext cx="1656080" cy="1452880"/>
                </a:xfrm>
                <a:prstGeom prst="rect">
                  <a:avLst/>
                </a:prstGeom>
              </p:spPr>
            </p:pic>
          </p:grpSp>
          <p:pic>
            <p:nvPicPr>
              <p:cNvPr id="34" name="Kép 33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367" b="89956" l="1463" r="89756"/>
                        </a14:imgEffect>
                      </a14:imgLayer>
                    </a14:imgProps>
                  </a:ext>
                </a:extLst>
              </a:blip>
              <a:srcRect l="6055" t="12713" r="15733" b="19079"/>
              <a:stretch/>
            </p:blipFill>
            <p:spPr>
              <a:xfrm>
                <a:off x="8763192" y="1734092"/>
                <a:ext cx="1574800" cy="1534160"/>
              </a:xfrm>
              <a:prstGeom prst="rect">
                <a:avLst/>
              </a:prstGeom>
            </p:spPr>
          </p:pic>
        </p:grpSp>
      </p:grpSp>
      <p:sp>
        <p:nvSpPr>
          <p:cNvPr id="27" name="Téglalap 26">
            <a:hlinkClick r:id="rId15" action="ppaction://hlinksldjump"/>
          </p:cNvPr>
          <p:cNvSpPr/>
          <p:nvPr/>
        </p:nvSpPr>
        <p:spPr>
          <a:xfrm>
            <a:off x="4382" y="-10043"/>
            <a:ext cx="12187618" cy="68457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Szövegdoboz 27"/>
          <p:cNvSpPr txBox="1"/>
          <p:nvPr/>
        </p:nvSpPr>
        <p:spPr>
          <a:xfrm>
            <a:off x="9059633" y="5585185"/>
            <a:ext cx="2519560" cy="908864"/>
          </a:xfrm>
          <a:prstGeom prst="roundRect">
            <a:avLst>
              <a:gd name="adj" fmla="val 50000"/>
            </a:avLst>
          </a:prstGeom>
          <a:solidFill>
            <a:srgbClr val="1B8DB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pPr algn="ctr"/>
            <a:r>
              <a:rPr lang="hu-HU" sz="1800" dirty="0" smtClean="0"/>
              <a:t>Kattints ide a </a:t>
            </a:r>
            <a:r>
              <a:rPr lang="hu-HU" sz="1800" dirty="0" err="1" smtClean="0"/>
              <a:t>továbblépéshez</a:t>
            </a:r>
            <a:r>
              <a:rPr lang="hu-HU" sz="1800" dirty="0"/>
              <a:t>!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94197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17645</TotalTime>
  <Words>834</Words>
  <Application>Microsoft Office PowerPoint</Application>
  <PresentationFormat>Szélesvásznú</PresentationFormat>
  <Paragraphs>117</Paragraphs>
  <Slides>14</Slides>
  <Notes>1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1" baseType="lpstr">
      <vt:lpstr>Arial</vt:lpstr>
      <vt:lpstr>Arial Rounded MT Bold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RPI</cp:lastModifiedBy>
  <cp:revision>1551</cp:revision>
  <dcterms:created xsi:type="dcterms:W3CDTF">2020-04-05T07:55:46Z</dcterms:created>
  <dcterms:modified xsi:type="dcterms:W3CDTF">2021-06-15T10:13:08Z</dcterms:modified>
</cp:coreProperties>
</file>